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32"/>
  </p:notesMasterIdLst>
  <p:sldIdLst>
    <p:sldId id="256" r:id="rId2"/>
    <p:sldId id="257" r:id="rId3"/>
    <p:sldId id="258" r:id="rId4"/>
    <p:sldId id="260" r:id="rId5"/>
    <p:sldId id="259" r:id="rId6"/>
    <p:sldId id="262" r:id="rId7"/>
    <p:sldId id="263" r:id="rId8"/>
    <p:sldId id="282" r:id="rId9"/>
    <p:sldId id="264" r:id="rId10"/>
    <p:sldId id="266" r:id="rId11"/>
    <p:sldId id="265" r:id="rId12"/>
    <p:sldId id="290" r:id="rId13"/>
    <p:sldId id="291" r:id="rId14"/>
    <p:sldId id="284" r:id="rId15"/>
    <p:sldId id="288" r:id="rId16"/>
    <p:sldId id="292" r:id="rId17"/>
    <p:sldId id="298" r:id="rId18"/>
    <p:sldId id="297" r:id="rId19"/>
    <p:sldId id="296" r:id="rId20"/>
    <p:sldId id="295" r:id="rId21"/>
    <p:sldId id="294" r:id="rId22"/>
    <p:sldId id="293" r:id="rId23"/>
    <p:sldId id="299" r:id="rId24"/>
    <p:sldId id="285" r:id="rId25"/>
    <p:sldId id="289" r:id="rId26"/>
    <p:sldId id="300" r:id="rId27"/>
    <p:sldId id="301" r:id="rId28"/>
    <p:sldId id="302" r:id="rId29"/>
    <p:sldId id="286" r:id="rId30"/>
    <p:sldId id="287" r:id="rId31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9963" autoAdjust="0"/>
  </p:normalViewPr>
  <p:slideViewPr>
    <p:cSldViewPr>
      <p:cViewPr varScale="1">
        <p:scale>
          <a:sx n="88" d="100"/>
          <a:sy n="88" d="100"/>
        </p:scale>
        <p:origin x="-96" y="-28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___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altLang="en-US" dirty="0" smtClean="0"/>
              <a:t>In the U.K.</a:t>
            </a:r>
            <a:endParaRPr lang="en-US" altLang="en-US" dirty="0"/>
          </a:p>
        </c:rich>
      </c:tx>
      <c:layout>
        <c:manualLayout>
          <c:xMode val="edge"/>
          <c:yMode val="edge"/>
          <c:x val="0.3849591207037602"/>
          <c:y val="3.3642157259385123E-2"/>
        </c:manualLayout>
      </c:layout>
      <c:overlay val="0"/>
    </c:title>
    <c:autoTitleDeleted val="0"/>
    <c:plotArea>
      <c:layout>
        <c:manualLayout>
          <c:layoutTarget val="inner"/>
          <c:xMode val="edge"/>
          <c:yMode val="edge"/>
          <c:x val="0.11626691099978791"/>
          <c:y val="0.14952433794546358"/>
          <c:w val="0.84932292876549065"/>
          <c:h val="0.6471749257319878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工作表1!$B$1</c:f>
              <c:strCache>
                <c:ptCount val="1"/>
                <c:pt idx="0">
                  <c:v>Have access and use the Internet</c:v>
                </c:pt>
              </c:strCache>
            </c:strRef>
          </c:tx>
          <c:invertIfNegative val="0"/>
          <c:cat>
            <c:strRef>
              <c:f>工作表1!$A$2:$A$4</c:f>
              <c:strCache>
                <c:ptCount val="3"/>
                <c:pt idx="0">
                  <c:v>5 to 7</c:v>
                </c:pt>
                <c:pt idx="1">
                  <c:v>8 to 11</c:v>
                </c:pt>
                <c:pt idx="2">
                  <c:v>12 to 15</c:v>
                </c:pt>
              </c:strCache>
            </c:strRef>
          </c:cat>
          <c:val>
            <c:numRef>
              <c:f>工作表1!$B$2:$B$4</c:f>
              <c:numCache>
                <c:formatCode>0%</c:formatCode>
                <c:ptCount val="3"/>
                <c:pt idx="0">
                  <c:v>0.63</c:v>
                </c:pt>
                <c:pt idx="1">
                  <c:v>0.76</c:v>
                </c:pt>
                <c:pt idx="2">
                  <c:v>0.83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20376192"/>
        <c:axId val="20377984"/>
      </c:barChart>
      <c:catAx>
        <c:axId val="20376192"/>
        <c:scaling>
          <c:orientation val="minMax"/>
        </c:scaling>
        <c:delete val="0"/>
        <c:axPos val="b"/>
        <c:majorTickMark val="out"/>
        <c:minorTickMark val="none"/>
        <c:tickLblPos val="nextTo"/>
        <c:crossAx val="20377984"/>
        <c:crosses val="autoZero"/>
        <c:auto val="1"/>
        <c:lblAlgn val="ctr"/>
        <c:lblOffset val="100"/>
        <c:noMultiLvlLbl val="0"/>
      </c:catAx>
      <c:valAx>
        <c:axId val="20377984"/>
        <c:scaling>
          <c:orientation val="minMax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20376192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20399516846613003"/>
          <c:y val="0.88538186858703904"/>
          <c:w val="0.63767330776378384"/>
          <c:h val="0.10342759880246441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Games</c:v>
                </c:pt>
              </c:strCache>
            </c:strRef>
          </c:tx>
          <c:spPr>
            <a:solidFill>
              <a:schemeClr val="bg2">
                <a:lumMod val="5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6  to 7</c:v>
                </c:pt>
                <c:pt idx="1">
                  <c:v>10 to 12</c:v>
                </c:pt>
                <c:pt idx="2">
                  <c:v>13 to 15</c:v>
                </c:pt>
                <c:pt idx="3">
                  <c:v>19 to 25</c:v>
                </c:pt>
                <c:pt idx="4">
                  <c:v>adults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0.22</c:v>
                </c:pt>
                <c:pt idx="1">
                  <c:v>0.2400000000000001</c:v>
                </c:pt>
                <c:pt idx="2">
                  <c:v>0.17</c:v>
                </c:pt>
                <c:pt idx="3">
                  <c:v>7.0000000000000021E-2</c:v>
                </c:pt>
                <c:pt idx="4">
                  <c:v>0.05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Entertainment/music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6  to 7</c:v>
                </c:pt>
                <c:pt idx="1">
                  <c:v>10 to 12</c:v>
                </c:pt>
                <c:pt idx="2">
                  <c:v>13 to 15</c:v>
                </c:pt>
                <c:pt idx="3">
                  <c:v>19 to 25</c:v>
                </c:pt>
                <c:pt idx="4">
                  <c:v>adults</c:v>
                </c:pt>
              </c:strCache>
            </c:strRef>
          </c:cat>
          <c:val>
            <c:numRef>
              <c:f>Sheet1!$C$2:$C$6</c:f>
              <c:numCache>
                <c:formatCode>General</c:formatCode>
                <c:ptCount val="5"/>
                <c:pt idx="0" formatCode="0.00">
                  <c:v>8.0000000000000043E-2</c:v>
                </c:pt>
                <c:pt idx="1">
                  <c:v>8.0000000000000043E-2</c:v>
                </c:pt>
                <c:pt idx="2">
                  <c:v>0.11</c:v>
                </c:pt>
                <c:pt idx="3">
                  <c:v>0.13</c:v>
                </c:pt>
                <c:pt idx="4">
                  <c:v>6.0000000000000032E-2</c:v>
                </c:pt>
              </c:numCache>
            </c:numRef>
          </c:val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Adult content</c:v>
                </c:pt>
              </c:strCache>
            </c:strRef>
          </c:tx>
          <c:spPr>
            <a:solidFill>
              <a:schemeClr val="accent3">
                <a:lumMod val="75000"/>
              </a:schemeClr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6  to 7</c:v>
                </c:pt>
                <c:pt idx="1">
                  <c:v>10 to 12</c:v>
                </c:pt>
                <c:pt idx="2">
                  <c:v>13 to 15</c:v>
                </c:pt>
                <c:pt idx="3">
                  <c:v>19 to 25</c:v>
                </c:pt>
                <c:pt idx="4">
                  <c:v>adults</c:v>
                </c:pt>
              </c:strCache>
            </c:strRef>
          </c:cat>
          <c:val>
            <c:numRef>
              <c:f>Sheet1!$D$2:$D$6</c:f>
              <c:numCache>
                <c:formatCode>General</c:formatCode>
                <c:ptCount val="5"/>
                <c:pt idx="0" formatCode="0.00">
                  <c:v>1.7999999999999999E-2</c:v>
                </c:pt>
                <c:pt idx="1">
                  <c:v>2.0000000000000011E-2</c:v>
                </c:pt>
                <c:pt idx="2">
                  <c:v>3.0000000000000002E-2</c:v>
                </c:pt>
                <c:pt idx="3">
                  <c:v>0.12000000000000002</c:v>
                </c:pt>
                <c:pt idx="4">
                  <c:v>0.1</c:v>
                </c:pt>
              </c:numCache>
            </c:numRef>
          </c:val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Computers &amp; Internet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6  to 7</c:v>
                </c:pt>
                <c:pt idx="1">
                  <c:v>10 to 12</c:v>
                </c:pt>
                <c:pt idx="2">
                  <c:v>13 to 15</c:v>
                </c:pt>
                <c:pt idx="3">
                  <c:v>19 to 25</c:v>
                </c:pt>
                <c:pt idx="4">
                  <c:v>adults</c:v>
                </c:pt>
              </c:strCache>
            </c:strRef>
          </c:cat>
          <c:val>
            <c:numRef>
              <c:f>Sheet1!$E$2:$E$6</c:f>
              <c:numCache>
                <c:formatCode>General</c:formatCode>
                <c:ptCount val="5"/>
                <c:pt idx="0" formatCode="0.00">
                  <c:v>0.13</c:v>
                </c:pt>
                <c:pt idx="1">
                  <c:v>0.13</c:v>
                </c:pt>
                <c:pt idx="2">
                  <c:v>0.11</c:v>
                </c:pt>
                <c:pt idx="3">
                  <c:v>6.0000000000000032E-2</c:v>
                </c:pt>
                <c:pt idx="4">
                  <c:v>5.5000000000000014E-2</c:v>
                </c:pt>
              </c:numCache>
            </c:numRef>
          </c:val>
        </c:ser>
        <c:ser>
          <c:idx val="4"/>
          <c:order val="4"/>
          <c:tx>
            <c:strRef>
              <c:f>Sheet1!$F$1</c:f>
              <c:strCache>
                <c:ptCount val="1"/>
                <c:pt idx="0">
                  <c:v>News 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6  to 7</c:v>
                </c:pt>
                <c:pt idx="1">
                  <c:v>10 to 12</c:v>
                </c:pt>
                <c:pt idx="2">
                  <c:v>13 to 15</c:v>
                </c:pt>
                <c:pt idx="3">
                  <c:v>19 to 25</c:v>
                </c:pt>
                <c:pt idx="4">
                  <c:v>adults</c:v>
                </c:pt>
              </c:strCache>
            </c:strRef>
          </c:cat>
          <c:val>
            <c:numRef>
              <c:f>Sheet1!$F$2:$F$6</c:f>
              <c:numCache>
                <c:formatCode>General</c:formatCode>
                <c:ptCount val="5"/>
                <c:pt idx="0" formatCode="0.00">
                  <c:v>7.0000000000000021E-2</c:v>
                </c:pt>
                <c:pt idx="1">
                  <c:v>8.0000000000000043E-2</c:v>
                </c:pt>
                <c:pt idx="2">
                  <c:v>9.0000000000000024E-2</c:v>
                </c:pt>
                <c:pt idx="3">
                  <c:v>9.0000000000000024E-2</c:v>
                </c:pt>
                <c:pt idx="4">
                  <c:v>0.12000000000000002</c:v>
                </c:pt>
              </c:numCache>
            </c:numRef>
          </c:val>
        </c:ser>
        <c:ser>
          <c:idx val="5"/>
          <c:order val="5"/>
          <c:tx>
            <c:strRef>
              <c:f>Sheet1!$G$1</c:f>
              <c:strCache>
                <c:ptCount val="1"/>
                <c:pt idx="0">
                  <c:v>Entertainment/tv</c:v>
                </c:pt>
              </c:strCache>
            </c:strRef>
          </c:tx>
          <c:invertIfNegative val="0"/>
          <c:cat>
            <c:strRef>
              <c:f>Sheet1!$A$2:$A$6</c:f>
              <c:strCache>
                <c:ptCount val="5"/>
                <c:pt idx="0">
                  <c:v>6  to 7</c:v>
                </c:pt>
                <c:pt idx="1">
                  <c:v>10 to 12</c:v>
                </c:pt>
                <c:pt idx="2">
                  <c:v>13 to 15</c:v>
                </c:pt>
                <c:pt idx="3">
                  <c:v>19 to 25</c:v>
                </c:pt>
                <c:pt idx="4">
                  <c:v>adults</c:v>
                </c:pt>
              </c:strCache>
            </c:strRef>
          </c:cat>
          <c:val>
            <c:numRef>
              <c:f>Sheet1!$G$2:$G$6</c:f>
              <c:numCache>
                <c:formatCode>General</c:formatCode>
                <c:ptCount val="5"/>
                <c:pt idx="0" formatCode="0.00">
                  <c:v>8.0000000000000043E-2</c:v>
                </c:pt>
                <c:pt idx="1">
                  <c:v>7.0000000000000021E-2</c:v>
                </c:pt>
                <c:pt idx="2">
                  <c:v>7.0000000000000021E-2</c:v>
                </c:pt>
                <c:pt idx="3">
                  <c:v>7.0000000000000021E-2</c:v>
                </c:pt>
                <c:pt idx="4">
                  <c:v>6.0000000000000032E-2</c:v>
                </c:pt>
              </c:numCache>
            </c:numRef>
          </c:val>
        </c:ser>
        <c:ser>
          <c:idx val="6"/>
          <c:order val="6"/>
          <c:tx>
            <c:strRef>
              <c:f>Sheet1!$H$1</c:f>
              <c:strCache>
                <c:ptCount val="1"/>
                <c:pt idx="0">
                  <c:v>Education</c:v>
                </c:pt>
              </c:strCache>
            </c:strRef>
          </c:tx>
          <c:spPr>
            <a:solidFill>
              <a:srgbClr val="92D050"/>
            </a:solidFill>
          </c:spPr>
          <c:invertIfNegative val="0"/>
          <c:cat>
            <c:strRef>
              <c:f>Sheet1!$A$2:$A$6</c:f>
              <c:strCache>
                <c:ptCount val="5"/>
                <c:pt idx="0">
                  <c:v>6  to 7</c:v>
                </c:pt>
                <c:pt idx="1">
                  <c:v>10 to 12</c:v>
                </c:pt>
                <c:pt idx="2">
                  <c:v>13 to 15</c:v>
                </c:pt>
                <c:pt idx="3">
                  <c:v>19 to 25</c:v>
                </c:pt>
                <c:pt idx="4">
                  <c:v>adults</c:v>
                </c:pt>
              </c:strCache>
            </c:strRef>
          </c:cat>
          <c:val>
            <c:numRef>
              <c:f>Sheet1!$H$2:$H$6</c:f>
              <c:numCache>
                <c:formatCode>General</c:formatCode>
                <c:ptCount val="5"/>
                <c:pt idx="0" formatCode="0.00">
                  <c:v>2.0000000000000011E-2</c:v>
                </c:pt>
                <c:pt idx="1">
                  <c:v>2.0000000000000011E-2</c:v>
                </c:pt>
                <c:pt idx="2">
                  <c:v>3.0000000000000002E-2</c:v>
                </c:pt>
                <c:pt idx="3">
                  <c:v>4.0000000000000022E-2</c:v>
                </c:pt>
                <c:pt idx="4">
                  <c:v>3.0000000000000002E-2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05406848"/>
        <c:axId val="105408384"/>
      </c:barChart>
      <c:catAx>
        <c:axId val="105406848"/>
        <c:scaling>
          <c:orientation val="minMax"/>
        </c:scaling>
        <c:delete val="0"/>
        <c:axPos val="b"/>
        <c:majorTickMark val="out"/>
        <c:minorTickMark val="none"/>
        <c:tickLblPos val="nextTo"/>
        <c:crossAx val="105408384"/>
        <c:crosses val="autoZero"/>
        <c:auto val="1"/>
        <c:lblAlgn val="ctr"/>
        <c:lblOffset val="100"/>
        <c:noMultiLvlLbl val="0"/>
      </c:catAx>
      <c:valAx>
        <c:axId val="105408384"/>
        <c:scaling>
          <c:orientation val="minMax"/>
          <c:max val="0.25"/>
          <c:min val="0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smtClean="0"/>
                  <a:t>Fraction</a:t>
                </a:r>
              </a:p>
            </c:rich>
          </c:tx>
          <c:layout/>
          <c:overlay val="0"/>
        </c:title>
        <c:numFmt formatCode="#,##0.0" sourceLinked="0"/>
        <c:majorTickMark val="out"/>
        <c:minorTickMark val="none"/>
        <c:tickLblPos val="nextTo"/>
        <c:crossAx val="105406848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0312047003298894"/>
          <c:y val="0.38446084325666241"/>
          <c:w val="0.29687952996701145"/>
          <c:h val="0.61553921259842614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TW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3507273039468187"/>
          <c:y val="3.821075982253487E-2"/>
          <c:w val="0.63115767655211386"/>
          <c:h val="0.87936947919581165"/>
        </c:manualLayout>
      </c:layout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Avg gender difference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6-7</c:v>
                </c:pt>
                <c:pt idx="1">
                  <c:v>10-12</c:v>
                </c:pt>
                <c:pt idx="2">
                  <c:v>13-15</c:v>
                </c:pt>
                <c:pt idx="3">
                  <c:v>Adults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0.30000000000000021</c:v>
                </c:pt>
                <c:pt idx="1">
                  <c:v>0.31000000000000022</c:v>
                </c:pt>
                <c:pt idx="2">
                  <c:v>0.3500000000000002</c:v>
                </c:pt>
                <c:pt idx="3">
                  <c:v>0.45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Avg gender difference (without adult content)</c:v>
                </c:pt>
              </c:strCache>
            </c:strRef>
          </c:tx>
          <c:marker>
            <c:symbol val="none"/>
          </c:marker>
          <c:cat>
            <c:strRef>
              <c:f>Sheet1!$A$2:$A$5</c:f>
              <c:strCache>
                <c:ptCount val="4"/>
                <c:pt idx="0">
                  <c:v>6-7</c:v>
                </c:pt>
                <c:pt idx="1">
                  <c:v>10-12</c:v>
                </c:pt>
                <c:pt idx="2">
                  <c:v>13-15</c:v>
                </c:pt>
                <c:pt idx="3">
                  <c:v>Adults</c:v>
                </c:pt>
              </c:strCache>
            </c:strRef>
          </c:cat>
          <c:val>
            <c:numRef>
              <c:f>Sheet1!$C$2:$C$5</c:f>
              <c:numCache>
                <c:formatCode>General</c:formatCode>
                <c:ptCount val="4"/>
                <c:pt idx="0">
                  <c:v>0.30000000000000021</c:v>
                </c:pt>
                <c:pt idx="1">
                  <c:v>0.30000000000000021</c:v>
                </c:pt>
                <c:pt idx="2">
                  <c:v>0.2900000000000002</c:v>
                </c:pt>
                <c:pt idx="3">
                  <c:v>0.38000000000000023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109485440"/>
        <c:axId val="109487616"/>
      </c:lineChart>
      <c:catAx>
        <c:axId val="109485440"/>
        <c:scaling>
          <c:orientation val="minMax"/>
        </c:scaling>
        <c:delete val="0"/>
        <c:axPos val="b"/>
        <c:majorTickMark val="out"/>
        <c:minorTickMark val="none"/>
        <c:tickLblPos val="nextTo"/>
        <c:crossAx val="109487616"/>
        <c:crosses val="autoZero"/>
        <c:auto val="1"/>
        <c:lblAlgn val="ctr"/>
        <c:lblOffset val="100"/>
        <c:noMultiLvlLbl val="0"/>
      </c:catAx>
      <c:valAx>
        <c:axId val="109487616"/>
        <c:scaling>
          <c:orientation val="minMax"/>
          <c:max val="0.45"/>
          <c:min val="0.2"/>
        </c:scaling>
        <c:delete val="0"/>
        <c:axPos val="l"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 err="1" smtClean="0"/>
                  <a:t>Avg</a:t>
                </a:r>
                <a:r>
                  <a:rPr lang="en-US" baseline="0" dirty="0" smtClean="0"/>
                  <a:t> gender difference</a:t>
                </a:r>
              </a:p>
            </c:rich>
          </c:tx>
          <c:layout/>
          <c:overlay val="0"/>
        </c:title>
        <c:numFmt formatCode="General" sourceLinked="1"/>
        <c:majorTickMark val="out"/>
        <c:minorTickMark val="none"/>
        <c:tickLblPos val="nextTo"/>
        <c:crossAx val="109485440"/>
        <c:crosses val="autoZero"/>
        <c:crossBetween val="between"/>
      </c:valAx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zh-TW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B60FC8-5E64-49FC-8742-C177C6E4BA19}" type="datetimeFigureOut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B4D3073-4768-4148-A9FC-41A339396BA9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88340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smtClean="0"/>
              <a:t>we observed that young users have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a tendency to click on higher ranked results, spend short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time on each </a:t>
            </a:r>
            <a:r>
              <a:rPr lang="en-US" altLang="zh-TW" dirty="0" err="1" smtClean="0"/>
              <a:t>url</a:t>
            </a:r>
            <a:r>
              <a:rPr lang="en-US" altLang="zh-TW" dirty="0" smtClean="0"/>
              <a:t> and in general have shorter sessions than</a:t>
            </a:r>
            <a:r>
              <a:rPr lang="en-US" altLang="zh-TW" baseline="0" dirty="0" smtClean="0"/>
              <a:t> </a:t>
            </a:r>
            <a:r>
              <a:rPr lang="en-US" altLang="zh-TW" dirty="0" smtClean="0"/>
              <a:t>those observed in older users.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3073-4768-4148-A9FC-41A339396BA9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428976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3073-4768-4148-A9FC-41A339396BA9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1115831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Query length has also been associated to the specificity of the user’s query intent, longer queries representing more specific and less ambiguous information needs.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3073-4768-4148-A9FC-41A339396BA9}" type="slidenum">
              <a:rPr lang="zh-TW" altLang="en-US" smtClean="0"/>
              <a:t>16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739141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Here a long click is a click on a result such that after the click the user does not issue a new query or click on another result for at least 100</a:t>
            </a:r>
          </a:p>
          <a:p>
            <a:r>
              <a:rPr lang="en-US" altLang="zh-TW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seconds.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B4D3073-4768-4148-A9FC-41A339396BA9}" type="slidenum">
              <a:rPr lang="zh-TW" altLang="en-US" smtClean="0"/>
              <a:t>20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529871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62602A-3B84-40E5-A8C6-0674D235B42E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06479-30F6-4D1D-8C19-C272FB759164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D4884F-EF3A-4C5F-9427-6457D16BE8CA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30198-AAC1-467F-817B-88B98603D25A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A05BE-F458-46B8-A466-6E5FE56FBF7A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316B8E-AECD-48C2-851F-1613575415E4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E56621-5E2C-49E9-A1BE-1CBB48141228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F033C1-2E79-4145-9698-465B4D6186E9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1ECDB-57E2-42BA-BC07-3EE98D80FC27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F9B460-CC17-4C24-89A9-0BBF4E7EC352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06494B-0A95-4468-A75D-7581926D95C8}" type="datetime1">
              <a:rPr lang="zh-TW" altLang="en-US" smtClean="0"/>
              <a:t>2012/6/17</a:t>
            </a:fld>
            <a:endParaRPr lang="zh-TW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zh-TW" altLang="en-US" smtClean="0"/>
              <a:t>按一下以編輯母片標題樣式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64A97154-61FE-4C94-99E3-B15DE2237F56}" type="slidenum">
              <a:rPr lang="zh-TW" altLang="en-US" smtClean="0"/>
              <a:t>‹#›</a:t>
            </a:fld>
            <a:endParaRPr lang="zh-TW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0939E967-FF7D-4EA3-9AF1-3DD7F82F4B19}" type="datetime1">
              <a:rPr lang="zh-TW" altLang="en-US" smtClean="0"/>
              <a:t>2012/6/17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3568" y="836712"/>
            <a:ext cx="7543800" cy="2593975"/>
          </a:xfrm>
        </p:spPr>
        <p:txBody>
          <a:bodyPr/>
          <a:lstStyle/>
          <a:p>
            <a:r>
              <a:rPr lang="en-US" altLang="zh-TW" sz="5400" dirty="0" smtClean="0"/>
              <a:t>What and How Children Search on the Web</a:t>
            </a:r>
            <a:endParaRPr lang="zh-TW" altLang="en-US" sz="5400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683568" y="4581128"/>
            <a:ext cx="6768752" cy="1224136"/>
          </a:xfrm>
        </p:spPr>
        <p:txBody>
          <a:bodyPr>
            <a:normAutofit fontScale="92500" lnSpcReduction="20000"/>
          </a:bodyPr>
          <a:lstStyle/>
          <a:p>
            <a:r>
              <a:rPr lang="en-US" altLang="zh-TW" dirty="0" smtClean="0"/>
              <a:t>Author : Sergio Duarte Torres, </a:t>
            </a:r>
            <a:r>
              <a:rPr lang="en-US" altLang="zh-TW" dirty="0" err="1" smtClean="0"/>
              <a:t>Ingnar</a:t>
            </a:r>
            <a:r>
              <a:rPr lang="en-US" altLang="zh-TW" dirty="0" smtClean="0"/>
              <a:t> Weber</a:t>
            </a:r>
          </a:p>
          <a:p>
            <a:r>
              <a:rPr lang="en-US" altLang="zh-TW" dirty="0"/>
              <a:t>S</a:t>
            </a:r>
            <a:r>
              <a:rPr lang="en-US" altLang="zh-TW" dirty="0" smtClean="0"/>
              <a:t>ource : CIKM’11</a:t>
            </a:r>
          </a:p>
          <a:p>
            <a:r>
              <a:rPr lang="en-US" altLang="zh-TW" dirty="0"/>
              <a:t>Advisor : Dr. </a:t>
            </a:r>
            <a:r>
              <a:rPr lang="en-US" altLang="zh-TW" dirty="0" err="1"/>
              <a:t>Jia</a:t>
            </a:r>
            <a:r>
              <a:rPr lang="en-US" altLang="zh-TW" dirty="0"/>
              <a:t>-Ling </a:t>
            </a:r>
            <a:r>
              <a:rPr lang="en-US" altLang="zh-TW" dirty="0" err="1" smtClean="0"/>
              <a:t>Koh</a:t>
            </a:r>
            <a:endParaRPr lang="en-US" altLang="zh-TW" dirty="0" smtClean="0"/>
          </a:p>
          <a:p>
            <a:r>
              <a:rPr lang="en-US" altLang="zh-TW" dirty="0" smtClean="0"/>
              <a:t>Speaker : I-</a:t>
            </a:r>
            <a:r>
              <a:rPr lang="en-US" altLang="zh-TW" dirty="0" err="1" smtClean="0"/>
              <a:t>Chih</a:t>
            </a:r>
            <a:r>
              <a:rPr lang="en-US" altLang="zh-TW" dirty="0" smtClean="0"/>
              <a:t> Chiu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64794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Set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52224731"/>
              </p:ext>
            </p:extLst>
          </p:nvPr>
        </p:nvGraphicFramePr>
        <p:xfrm>
          <a:off x="539552" y="2348880"/>
          <a:ext cx="7620000" cy="1944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40000"/>
                <a:gridCol w="2540000"/>
                <a:gridCol w="2540000"/>
              </a:tblGrid>
              <a:tr h="648072">
                <a:tc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Below</a:t>
                      </a:r>
                      <a:r>
                        <a:rPr lang="en-US" altLang="zh-TW" baseline="0" dirty="0" smtClean="0"/>
                        <a:t> 10 years old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Above 10 years old</a:t>
                      </a:r>
                      <a:endParaRPr lang="zh-TW" altLang="en-US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Volume of queries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&gt;100K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&gt;1M</a:t>
                      </a:r>
                      <a:endParaRPr lang="zh-TW" altLang="en-US" dirty="0"/>
                    </a:p>
                  </a:txBody>
                  <a:tcPr/>
                </a:tc>
              </a:tr>
              <a:tr h="648072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Number of users</a:t>
                      </a:r>
                    </a:p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&gt;10K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&gt;100K</a:t>
                      </a:r>
                      <a:endParaRPr lang="zh-TW" alt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10</a:t>
            </a:fld>
            <a:endParaRPr lang="zh-TW" altLang="en-US"/>
          </a:p>
        </p:txBody>
      </p:sp>
      <p:sp>
        <p:nvSpPr>
          <p:cNvPr id="6" name="內容版面配置區 2"/>
          <p:cNvSpPr txBox="1">
            <a:spLocks/>
          </p:cNvSpPr>
          <p:nvPr/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22860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2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2860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05840" indent="-22860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defTabSz="914400" rtl="0" eaLnBrk="1" latinLnBrk="0" hangingPunct="1">
              <a:spcBef>
                <a:spcPct val="20000"/>
              </a:spcBef>
              <a:buClr>
                <a:schemeClr val="accent5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37360" indent="-18288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Char char="•"/>
              <a:defRPr sz="14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defTabSz="914400" rtl="0" eaLnBrk="1" latinLnBrk="0" hangingPunct="1">
              <a:spcBef>
                <a:spcPct val="20000"/>
              </a:spcBef>
              <a:buClr>
                <a:schemeClr val="accent2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defTabSz="914400" rtl="0" eaLnBrk="1" latinLnBrk="0" hangingPunct="1">
              <a:spcBef>
                <a:spcPct val="20000"/>
              </a:spcBef>
              <a:buClr>
                <a:schemeClr val="accent3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286000" indent="-182880" algn="l" defTabSz="914400" rtl="0" eaLnBrk="1" latinLnBrk="0" hangingPunct="1">
              <a:spcBef>
                <a:spcPct val="20000"/>
              </a:spcBef>
              <a:buClr>
                <a:schemeClr val="accent4"/>
              </a:buClr>
              <a:buFont typeface="Arial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 smtClean="0"/>
              <a:t>Size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364945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Data segmentation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Users </a:t>
            </a:r>
            <a:r>
              <a:rPr lang="en-US" altLang="zh-TW" dirty="0" smtClean="0"/>
              <a:t>aggregated </a:t>
            </a:r>
            <a:r>
              <a:rPr lang="en-US" altLang="zh-TW" dirty="0"/>
              <a:t>based on their reported birth </a:t>
            </a:r>
            <a:r>
              <a:rPr lang="en-US" altLang="zh-TW" dirty="0" smtClean="0"/>
              <a:t>year</a:t>
            </a:r>
          </a:p>
          <a:p>
            <a:endParaRPr lang="en-US" altLang="zh-TW" dirty="0"/>
          </a:p>
          <a:p>
            <a:r>
              <a:rPr lang="en-US" altLang="zh-TW" dirty="0"/>
              <a:t>Age </a:t>
            </a:r>
            <a:r>
              <a:rPr lang="en-US" altLang="zh-TW"/>
              <a:t>estimated </a:t>
            </a:r>
            <a:r>
              <a:rPr lang="en-US" altLang="zh-TW" smtClean="0"/>
              <a:t>as :  (2010 </a:t>
            </a:r>
            <a:r>
              <a:rPr lang="en-US" altLang="zh-TW" dirty="0"/>
              <a:t>– </a:t>
            </a:r>
            <a:r>
              <a:rPr lang="en-US" altLang="zh-TW"/>
              <a:t>Birth </a:t>
            </a:r>
            <a:r>
              <a:rPr lang="en-US" altLang="zh-TW" smtClean="0"/>
              <a:t>year)</a:t>
            </a:r>
            <a:endParaRPr lang="en-US" altLang="zh-TW" dirty="0" smtClean="0"/>
          </a:p>
          <a:p>
            <a:endParaRPr lang="en-US" altLang="zh-TW" dirty="0"/>
          </a:p>
          <a:p>
            <a:r>
              <a:rPr lang="en-US" altLang="zh-TW" dirty="0"/>
              <a:t>Following age buckets were created:</a:t>
            </a:r>
          </a:p>
          <a:p>
            <a:pPr lvl="1"/>
            <a:r>
              <a:rPr lang="en-US" altLang="zh-TW" dirty="0"/>
              <a:t>6-7: early elementary </a:t>
            </a:r>
          </a:p>
          <a:p>
            <a:pPr lvl="1"/>
            <a:r>
              <a:rPr lang="en-US" altLang="zh-TW" dirty="0"/>
              <a:t>8-9: </a:t>
            </a:r>
            <a:r>
              <a:rPr lang="en-US" altLang="zh-TW" dirty="0" smtClean="0"/>
              <a:t>children</a:t>
            </a:r>
            <a:endParaRPr lang="en-US" altLang="zh-TW" dirty="0"/>
          </a:p>
          <a:p>
            <a:pPr lvl="1"/>
            <a:r>
              <a:rPr lang="en-US" altLang="zh-TW" dirty="0"/>
              <a:t>10-12:  </a:t>
            </a:r>
            <a:r>
              <a:rPr lang="en-US" altLang="zh-TW" dirty="0" smtClean="0"/>
              <a:t>old children</a:t>
            </a:r>
            <a:endParaRPr lang="en-US" altLang="zh-TW" dirty="0"/>
          </a:p>
          <a:p>
            <a:pPr lvl="1"/>
            <a:r>
              <a:rPr lang="en-US" altLang="zh-TW" dirty="0"/>
              <a:t>13-15:  teenagers</a:t>
            </a:r>
          </a:p>
          <a:p>
            <a:pPr lvl="1"/>
            <a:r>
              <a:rPr lang="en-US" altLang="zh-TW" dirty="0"/>
              <a:t>16-18 : </a:t>
            </a:r>
            <a:r>
              <a:rPr lang="en-US" altLang="zh-TW" dirty="0" smtClean="0"/>
              <a:t>old </a:t>
            </a:r>
            <a:r>
              <a:rPr lang="en-US" altLang="zh-TW" dirty="0"/>
              <a:t>teenagers</a:t>
            </a:r>
          </a:p>
          <a:p>
            <a:pPr lvl="1"/>
            <a:r>
              <a:rPr lang="en-US" altLang="zh-TW" dirty="0"/>
              <a:t>&gt;18:  </a:t>
            </a:r>
            <a:r>
              <a:rPr lang="en-US" altLang="zh-TW" dirty="0" smtClean="0"/>
              <a:t>adults</a:t>
            </a: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11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664090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Methodology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4997152"/>
          </a:xfrm>
        </p:spPr>
        <p:txBody>
          <a:bodyPr>
            <a:normAutofit/>
          </a:bodyPr>
          <a:lstStyle/>
          <a:p>
            <a:r>
              <a:rPr lang="en-US" altLang="zh-TW" sz="2800" dirty="0" smtClean="0"/>
              <a:t>Micro-Average </a:t>
            </a:r>
            <a:r>
              <a:rPr lang="en-US" altLang="zh-TW" sz="2800" dirty="0"/>
              <a:t>vs. </a:t>
            </a:r>
            <a:r>
              <a:rPr lang="en-US" altLang="zh-TW" sz="2800" dirty="0" smtClean="0"/>
              <a:t>Macro-Average</a:t>
            </a:r>
            <a:endParaRPr lang="en-US" altLang="zh-TW" sz="2800" dirty="0"/>
          </a:p>
          <a:p>
            <a:pPr marL="411480" lvl="1" indent="0">
              <a:buNone/>
            </a:pPr>
            <a:r>
              <a:rPr lang="en-US" altLang="zh-TW" sz="2600" dirty="0" smtClean="0"/>
              <a:t>User A               User B              User C     </a:t>
            </a:r>
          </a:p>
          <a:p>
            <a:pPr marL="777240" lvl="2" indent="0">
              <a:buNone/>
            </a:pPr>
            <a:r>
              <a:rPr lang="en-US" altLang="zh-TW" sz="2200" dirty="0" smtClean="0"/>
              <a:t>50x </a:t>
            </a:r>
            <a:r>
              <a:rPr lang="en-US" altLang="zh-TW" sz="2200" dirty="0" err="1" smtClean="0"/>
              <a:t>i</a:t>
            </a:r>
            <a:r>
              <a:rPr lang="en-US" altLang="zh-TW" sz="2200" dirty="0" smtClean="0"/>
              <a:t>-phone           2x </a:t>
            </a:r>
            <a:r>
              <a:rPr lang="en-US" altLang="zh-TW" sz="2200" dirty="0" err="1" smtClean="0"/>
              <a:t>i</a:t>
            </a:r>
            <a:r>
              <a:rPr lang="en-US" altLang="zh-TW" sz="2200" dirty="0" smtClean="0"/>
              <a:t>-phone            1x </a:t>
            </a:r>
            <a:r>
              <a:rPr lang="en-US" altLang="zh-TW" sz="2200" dirty="0" err="1" smtClean="0"/>
              <a:t>i</a:t>
            </a:r>
            <a:r>
              <a:rPr lang="en-US" altLang="zh-TW" sz="2200" dirty="0" smtClean="0"/>
              <a:t>-phone</a:t>
            </a:r>
          </a:p>
          <a:p>
            <a:pPr marL="777240" lvl="2" indent="0">
              <a:buNone/>
            </a:pPr>
            <a:r>
              <a:rPr lang="en-US" altLang="zh-TW" sz="2200" dirty="0" smtClean="0"/>
              <a:t>5x HTC                  5x HTC                10x HTC</a:t>
            </a:r>
            <a:endParaRPr lang="en-US" altLang="zh-TW" sz="2200" dirty="0"/>
          </a:p>
          <a:p>
            <a:r>
              <a:rPr lang="en-US" altLang="zh-TW" sz="2600" dirty="0"/>
              <a:t>People search mostly for </a:t>
            </a:r>
            <a:r>
              <a:rPr lang="en-US" altLang="zh-TW" sz="2600" dirty="0" err="1" smtClean="0"/>
              <a:t>i</a:t>
            </a:r>
            <a:r>
              <a:rPr lang="en-US" altLang="zh-TW" sz="2600" dirty="0" smtClean="0"/>
              <a:t>-phone. True</a:t>
            </a:r>
            <a:r>
              <a:rPr lang="en-US" altLang="zh-TW" sz="2600" dirty="0"/>
              <a:t>? False</a:t>
            </a:r>
            <a:r>
              <a:rPr lang="en-US" altLang="zh-TW" sz="2600" dirty="0" smtClean="0"/>
              <a:t>?</a:t>
            </a:r>
          </a:p>
          <a:p>
            <a:pPr marL="628650" indent="-514350">
              <a:buFont typeface="+mj-lt"/>
              <a:buAutoNum type="alphaLcParenR"/>
            </a:pPr>
            <a:r>
              <a:rPr lang="en-US" altLang="zh-TW" sz="2600" dirty="0" smtClean="0"/>
              <a:t>Micro average : </a:t>
            </a:r>
            <a:br>
              <a:rPr lang="en-US" altLang="zh-TW" sz="2600" dirty="0" smtClean="0"/>
            </a:br>
            <a:r>
              <a:rPr lang="en-US" altLang="zh-TW" sz="2600" dirty="0" err="1" smtClean="0"/>
              <a:t>i</a:t>
            </a:r>
            <a:r>
              <a:rPr lang="en-US" altLang="zh-TW" sz="2600" dirty="0" smtClean="0"/>
              <a:t>-phone = (50+2+1)/(50+5+2+5+1+10) = 0.726</a:t>
            </a:r>
            <a:br>
              <a:rPr lang="en-US" altLang="zh-TW" sz="2600" dirty="0" smtClean="0"/>
            </a:br>
            <a:r>
              <a:rPr lang="en-US" altLang="zh-TW" sz="2600" dirty="0" smtClean="0"/>
              <a:t>HTC = 0.274</a:t>
            </a:r>
          </a:p>
          <a:p>
            <a:pPr marL="628650" indent="-514350">
              <a:buFont typeface="+mj-lt"/>
              <a:buAutoNum type="alphaLcParenR"/>
            </a:pPr>
            <a:r>
              <a:rPr lang="en-US" altLang="zh-TW" sz="2600" dirty="0" smtClean="0"/>
              <a:t>Macro average : </a:t>
            </a:r>
            <a:br>
              <a:rPr lang="en-US" altLang="zh-TW" sz="2600" dirty="0" smtClean="0"/>
            </a:br>
            <a:r>
              <a:rPr lang="en-US" altLang="zh-TW" sz="2600" dirty="0" err="1" smtClean="0"/>
              <a:t>i</a:t>
            </a:r>
            <a:r>
              <a:rPr lang="en-US" altLang="zh-TW" sz="2600" dirty="0" smtClean="0"/>
              <a:t>-phone = (50/55 + 2/7 + 1/11) / 3 = 0.428</a:t>
            </a:r>
            <a:br>
              <a:rPr lang="en-US" altLang="zh-TW" sz="2600" dirty="0" smtClean="0"/>
            </a:br>
            <a:r>
              <a:rPr lang="en-US" altLang="zh-TW" sz="2600" dirty="0" smtClean="0"/>
              <a:t>HTC = 0.572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12</a:t>
            </a:fld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1115616" y="4365104"/>
            <a:ext cx="122413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131943" y="5948266"/>
            <a:ext cx="792088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02900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Methodology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8219256" cy="4800600"/>
          </a:xfrm>
        </p:spPr>
        <p:txBody>
          <a:bodyPr>
            <a:normAutofit/>
          </a:bodyPr>
          <a:lstStyle/>
          <a:p>
            <a:r>
              <a:rPr lang="en-US" altLang="zh-TW" sz="2800" dirty="0"/>
              <a:t>Detecting Navigational </a:t>
            </a:r>
            <a:r>
              <a:rPr lang="en-US" altLang="zh-TW" sz="2800" dirty="0" smtClean="0"/>
              <a:t>Queries</a:t>
            </a:r>
          </a:p>
          <a:p>
            <a:pPr marL="628650" indent="-514350">
              <a:buFont typeface="+mj-lt"/>
              <a:buAutoNum type="arabicParenR"/>
            </a:pPr>
            <a:r>
              <a:rPr lang="en-US" altLang="zh-TW" sz="2400" dirty="0"/>
              <a:t>Editorial judgments</a:t>
            </a:r>
          </a:p>
          <a:p>
            <a:pPr lvl="1"/>
            <a:r>
              <a:rPr lang="en-US" altLang="zh-TW" dirty="0"/>
              <a:t>Ask human judges to mark queries </a:t>
            </a:r>
            <a:r>
              <a:rPr lang="en-US" altLang="zh-TW" dirty="0" smtClean="0"/>
              <a:t>a navigational</a:t>
            </a:r>
          </a:p>
          <a:p>
            <a:pPr lvl="1"/>
            <a:endParaRPr lang="en-US" altLang="zh-TW" dirty="0"/>
          </a:p>
          <a:p>
            <a:pPr marL="628650" indent="-514350">
              <a:buFont typeface="+mj-lt"/>
              <a:buAutoNum type="arabicParenR"/>
            </a:pPr>
            <a:r>
              <a:rPr lang="en-US" altLang="zh-TW" sz="2400" dirty="0" smtClean="0"/>
              <a:t>Click </a:t>
            </a:r>
            <a:r>
              <a:rPr lang="en-US" altLang="zh-TW" sz="2400" dirty="0"/>
              <a:t>entropy</a:t>
            </a:r>
          </a:p>
          <a:p>
            <a:pPr lvl="1"/>
            <a:r>
              <a:rPr lang="en-US" altLang="zh-TW" dirty="0"/>
              <a:t>Look at the diversity of the results clicked in </a:t>
            </a:r>
            <a:r>
              <a:rPr lang="en-US" altLang="zh-TW" dirty="0" smtClean="0"/>
              <a:t>response</a:t>
            </a:r>
          </a:p>
          <a:p>
            <a:pPr lvl="1"/>
            <a:r>
              <a:rPr lang="en-US" altLang="zh-TW" dirty="0" smtClean="0"/>
              <a:t>Be </a:t>
            </a:r>
            <a:r>
              <a:rPr lang="en-US" altLang="zh-TW" dirty="0"/>
              <a:t>judged as navigational </a:t>
            </a:r>
            <a:r>
              <a:rPr lang="zh-TW" altLang="en-US" dirty="0" smtClean="0"/>
              <a:t>→</a:t>
            </a:r>
            <a:r>
              <a:rPr lang="en-US" altLang="zh-TW" dirty="0" smtClean="0"/>
              <a:t> click </a:t>
            </a:r>
            <a:r>
              <a:rPr lang="en-US" altLang="zh-TW" dirty="0"/>
              <a:t>entropy </a:t>
            </a:r>
            <a:r>
              <a:rPr lang="en-US" altLang="zh-TW" dirty="0" smtClean="0">
                <a:latin typeface="Algerian"/>
              </a:rPr>
              <a:t>≤</a:t>
            </a:r>
            <a:r>
              <a:rPr lang="en-US" altLang="zh-TW" dirty="0" smtClean="0"/>
              <a:t> 1.0</a:t>
            </a:r>
          </a:p>
          <a:p>
            <a:pPr lvl="1"/>
            <a:endParaRPr lang="en-US" altLang="zh-TW" dirty="0"/>
          </a:p>
          <a:p>
            <a:pPr marL="628650" indent="-514350">
              <a:buFont typeface="+mj-lt"/>
              <a:buAutoNum type="arabicParenR"/>
            </a:pPr>
            <a:r>
              <a:rPr lang="en-US" altLang="zh-TW" sz="2400" dirty="0" smtClean="0"/>
              <a:t>String </a:t>
            </a:r>
            <a:r>
              <a:rPr lang="en-US" altLang="zh-TW" sz="2400" dirty="0"/>
              <a:t>similarity heuristics</a:t>
            </a:r>
          </a:p>
          <a:p>
            <a:pPr lvl="1"/>
            <a:r>
              <a:rPr lang="en-US" altLang="zh-TW" dirty="0"/>
              <a:t>Try to find query as substring in clicked </a:t>
            </a:r>
            <a:r>
              <a:rPr lang="en-US" altLang="zh-TW" dirty="0" smtClean="0"/>
              <a:t>domain</a:t>
            </a:r>
          </a:p>
          <a:p>
            <a:pPr lvl="1"/>
            <a:endParaRPr lang="en-US" altLang="zh-TW" dirty="0"/>
          </a:p>
          <a:p>
            <a:endParaRPr lang="zh-TW" altLang="en-US" sz="28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13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050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Introduction</a:t>
            </a:r>
            <a:endParaRPr lang="en-US" altLang="zh-TW" dirty="0" smtClean="0"/>
          </a:p>
          <a:p>
            <a:r>
              <a:rPr lang="en-US" altLang="zh-TW" sz="2800" dirty="0" smtClean="0"/>
              <a:t>Data Set and Methodology</a:t>
            </a:r>
          </a:p>
          <a:p>
            <a:r>
              <a:rPr lang="en-US" altLang="zh-TW" sz="2800" dirty="0" smtClean="0"/>
              <a:t>Search Difficulty</a:t>
            </a:r>
          </a:p>
          <a:p>
            <a:r>
              <a:rPr lang="en-US" altLang="zh-TW" sz="2800" dirty="0" smtClean="0"/>
              <a:t>Tracing Children Development Stages</a:t>
            </a:r>
          </a:p>
          <a:p>
            <a:r>
              <a:rPr lang="en-US" altLang="zh-TW" sz="2800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Search Difficulty Online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Pose longer queries</a:t>
            </a:r>
          </a:p>
          <a:p>
            <a:r>
              <a:rPr lang="en-US" altLang="zh-TW" dirty="0" smtClean="0"/>
              <a:t>Use natural language</a:t>
            </a:r>
          </a:p>
          <a:p>
            <a:r>
              <a:rPr lang="en-US" altLang="zh-TW" dirty="0" smtClean="0"/>
              <a:t>Click position bias</a:t>
            </a:r>
          </a:p>
          <a:p>
            <a:r>
              <a:rPr lang="en-US" altLang="zh-TW" dirty="0" smtClean="0"/>
              <a:t>Have more “long” clicks</a:t>
            </a:r>
          </a:p>
          <a:p>
            <a:r>
              <a:rPr lang="en-US" altLang="zh-TW" dirty="0"/>
              <a:t>C</a:t>
            </a:r>
            <a:r>
              <a:rPr lang="en-US" altLang="zh-TW" dirty="0" smtClean="0"/>
              <a:t>lick on ads</a:t>
            </a:r>
          </a:p>
          <a:p>
            <a:r>
              <a:rPr lang="en-US" altLang="zh-TW" dirty="0" smtClean="0"/>
              <a:t>Rely on search suggestions</a:t>
            </a:r>
          </a:p>
          <a:p>
            <a:r>
              <a:rPr lang="en-US" altLang="zh-TW" dirty="0"/>
              <a:t>Children expose to adult content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07332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Pose longer queries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Token length and character length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16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715546"/>
            <a:ext cx="7131410" cy="3377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1043608" y="3645024"/>
            <a:ext cx="0" cy="2232248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798773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Use natural language (I)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Question </a:t>
            </a:r>
            <a:r>
              <a:rPr lang="en-US" altLang="zh-TW" dirty="0"/>
              <a:t>queries</a:t>
            </a:r>
          </a:p>
          <a:p>
            <a:pPr lvl="1"/>
            <a:r>
              <a:rPr lang="en-US" altLang="zh-TW" dirty="0"/>
              <a:t>what is the only immortal animal?</a:t>
            </a:r>
          </a:p>
          <a:p>
            <a:r>
              <a:rPr lang="en-US" altLang="zh-TW" dirty="0"/>
              <a:t>Modal queries</a:t>
            </a:r>
          </a:p>
          <a:p>
            <a:pPr lvl="1"/>
            <a:r>
              <a:rPr lang="en-US" altLang="zh-TW" dirty="0"/>
              <a:t>I don’t want to go to school</a:t>
            </a:r>
          </a:p>
          <a:p>
            <a:r>
              <a:rPr lang="en-US" altLang="zh-TW" dirty="0" smtClean="0"/>
              <a:t>Knowledge questions</a:t>
            </a:r>
            <a:endParaRPr lang="en-US" altLang="zh-TW" dirty="0"/>
          </a:p>
          <a:p>
            <a:pPr lvl="1"/>
            <a:r>
              <a:rPr lang="en-US" altLang="zh-TW" dirty="0" smtClean="0"/>
              <a:t>Describe </a:t>
            </a:r>
            <a:r>
              <a:rPr lang="en-US" altLang="zh-TW" dirty="0"/>
              <a:t>the parts of a </a:t>
            </a:r>
            <a:r>
              <a:rPr lang="en-US" altLang="zh-TW" dirty="0" smtClean="0"/>
              <a:t>cell</a:t>
            </a:r>
          </a:p>
          <a:p>
            <a:pPr lvl="1"/>
            <a:r>
              <a:rPr lang="en-US" altLang="zh-TW" dirty="0" smtClean="0"/>
              <a:t>Contain the words : describe, about, explain, define</a:t>
            </a:r>
            <a:endParaRPr lang="en-US" altLang="zh-TW" dirty="0"/>
          </a:p>
          <a:p>
            <a:r>
              <a:rPr lang="en-US" altLang="zh-TW" dirty="0"/>
              <a:t>Superlative queries</a:t>
            </a:r>
          </a:p>
          <a:p>
            <a:pPr lvl="1"/>
            <a:r>
              <a:rPr lang="en-US" altLang="zh-TW" dirty="0"/>
              <a:t>the fastest dog</a:t>
            </a:r>
          </a:p>
          <a:p>
            <a:r>
              <a:rPr lang="en-US" altLang="zh-TW" dirty="0"/>
              <a:t>Targeted queries for kids</a:t>
            </a:r>
          </a:p>
          <a:p>
            <a:pPr lvl="1"/>
            <a:r>
              <a:rPr lang="en-US" altLang="zh-TW" dirty="0"/>
              <a:t>car photos for kids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369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Use natural language (</a:t>
            </a:r>
            <a:r>
              <a:rPr lang="en-US" altLang="zh-TW" dirty="0" smtClean="0"/>
              <a:t>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18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2234291"/>
            <a:ext cx="7347793" cy="35668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1979712" y="3640941"/>
            <a:ext cx="792088" cy="864096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5868144" y="3352909"/>
            <a:ext cx="720080" cy="576064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541703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Click position bias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19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6984369" cy="4749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1691680" y="1988840"/>
            <a:ext cx="288032" cy="129614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橢圓 5"/>
          <p:cNvSpPr/>
          <p:nvPr/>
        </p:nvSpPr>
        <p:spPr>
          <a:xfrm>
            <a:off x="1691680" y="3693916"/>
            <a:ext cx="288032" cy="45516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72219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Introduction</a:t>
            </a:r>
            <a:endParaRPr lang="en-US" altLang="zh-TW" dirty="0" smtClean="0"/>
          </a:p>
          <a:p>
            <a:r>
              <a:rPr lang="en-US" altLang="zh-TW" sz="2800" dirty="0" smtClean="0"/>
              <a:t>Data Set and Methodology</a:t>
            </a:r>
          </a:p>
          <a:p>
            <a:r>
              <a:rPr lang="en-US" altLang="zh-TW" sz="2800" dirty="0" smtClean="0"/>
              <a:t>Search Difficulty</a:t>
            </a:r>
          </a:p>
          <a:p>
            <a:r>
              <a:rPr lang="en-US" altLang="zh-TW" sz="2800" dirty="0" smtClean="0"/>
              <a:t>Tracing Children Development Stages</a:t>
            </a:r>
          </a:p>
          <a:p>
            <a:r>
              <a:rPr lang="en-US" altLang="zh-TW" sz="2800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243340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Have more “long” click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short (0-10 seconds</a:t>
            </a:r>
            <a:r>
              <a:rPr lang="en-US" altLang="zh-TW" dirty="0" smtClean="0"/>
              <a:t>)</a:t>
            </a:r>
          </a:p>
          <a:p>
            <a:r>
              <a:rPr lang="en-US" altLang="zh-TW" dirty="0" smtClean="0"/>
              <a:t>medium(11-99 seconds)</a:t>
            </a:r>
          </a:p>
          <a:p>
            <a:r>
              <a:rPr lang="en-US" altLang="zh-TW" dirty="0" smtClean="0"/>
              <a:t>long (</a:t>
            </a:r>
            <a:r>
              <a:rPr lang="en-US" altLang="zh-TW" dirty="0" smtClean="0">
                <a:latin typeface="Algerian"/>
              </a:rPr>
              <a:t>≥ </a:t>
            </a:r>
            <a:r>
              <a:rPr lang="en-US" altLang="zh-TW" dirty="0" smtClean="0"/>
              <a:t>100 </a:t>
            </a:r>
            <a:r>
              <a:rPr lang="en-US" altLang="zh-TW" dirty="0"/>
              <a:t>second)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20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52936"/>
            <a:ext cx="7165032" cy="39098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4788024" y="3933056"/>
            <a:ext cx="432048" cy="115212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63181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Click on ads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21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772816"/>
            <a:ext cx="6475420" cy="43571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2555776" y="2636912"/>
            <a:ext cx="2304256" cy="288032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2555776" y="5445224"/>
            <a:ext cx="2304256" cy="36004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63008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Rely on search suggestions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22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168003" cy="43876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>
            <a:off x="1979712" y="3284984"/>
            <a:ext cx="360040" cy="7536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326160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sz="4000" dirty="0"/>
              <a:t>Children exposed to adult content</a:t>
            </a:r>
            <a:endParaRPr lang="zh-TW" altLang="en-US" sz="4000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23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82282"/>
            <a:ext cx="7322354" cy="4779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橢圓 4"/>
          <p:cNvSpPr/>
          <p:nvPr/>
        </p:nvSpPr>
        <p:spPr>
          <a:xfrm rot="2970827">
            <a:off x="1800324" y="1704026"/>
            <a:ext cx="507595" cy="14401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79913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Introduction</a:t>
            </a:r>
            <a:endParaRPr lang="en-US" altLang="zh-TW" dirty="0" smtClean="0"/>
          </a:p>
          <a:p>
            <a:r>
              <a:rPr lang="en-US" altLang="zh-TW" sz="2800" dirty="0" smtClean="0"/>
              <a:t>Data Set and Methodology</a:t>
            </a:r>
          </a:p>
          <a:p>
            <a:r>
              <a:rPr lang="en-US" altLang="zh-TW" sz="2800" dirty="0" smtClean="0"/>
              <a:t>Search Difficulty</a:t>
            </a:r>
          </a:p>
          <a:p>
            <a:r>
              <a:rPr lang="en-US" altLang="zh-TW" sz="2800" dirty="0" smtClean="0"/>
              <a:t>Tracing Children Development Stages</a:t>
            </a:r>
          </a:p>
          <a:p>
            <a:r>
              <a:rPr lang="en-US" altLang="zh-TW" sz="2800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24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What do children search for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Children and teenager groups have few dominant topics</a:t>
            </a:r>
          </a:p>
          <a:p>
            <a:r>
              <a:rPr lang="en-US" altLang="zh-TW" dirty="0"/>
              <a:t>Also due to smaller vocabulary</a:t>
            </a:r>
          </a:p>
          <a:p>
            <a:r>
              <a:rPr lang="en-US" altLang="zh-TW" dirty="0" smtClean="0"/>
              <a:t>Adults </a:t>
            </a:r>
            <a:r>
              <a:rPr lang="en-US" altLang="zh-TW" dirty="0"/>
              <a:t>have more diverse query topics 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25</a:t>
            </a:fld>
            <a:endParaRPr lang="zh-TW" altLang="en-US"/>
          </a:p>
        </p:txBody>
      </p:sp>
      <p:graphicFrame>
        <p:nvGraphicFramePr>
          <p:cNvPr id="6" name="Chart 3"/>
          <p:cNvGraphicFramePr/>
          <p:nvPr>
            <p:extLst>
              <p:ext uri="{D42A27DB-BD31-4B8C-83A1-F6EECF244321}">
                <p14:modId xmlns:p14="http://schemas.microsoft.com/office/powerpoint/2010/main" val="136080372"/>
              </p:ext>
            </p:extLst>
          </p:nvPr>
        </p:nvGraphicFramePr>
        <p:xfrm>
          <a:off x="107504" y="3068960"/>
          <a:ext cx="83058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27155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Gender differences (I)</a:t>
            </a:r>
            <a:endParaRPr lang="zh-TW" altLang="en-US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內容版面配置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altLang="zh-TW" dirty="0" smtClean="0"/>
                  <a:t>Topic distribution per each group and gender</a:t>
                </a:r>
              </a:p>
              <a:p>
                <a:r>
                  <a:rPr lang="en-US" altLang="zh-TW" dirty="0"/>
                  <a:t>1-Norm to quantify gender differences</a:t>
                </a:r>
              </a:p>
              <a:p>
                <a:r>
                  <a:rPr lang="en-US" altLang="zh-TW" dirty="0"/>
                  <a:t>Example for age group </a:t>
                </a:r>
                <a:r>
                  <a:rPr lang="en-US" altLang="zh-TW" dirty="0" smtClean="0"/>
                  <a:t>10-12</a:t>
                </a:r>
              </a:p>
              <a:p>
                <a:pPr lvl="1"/>
                <a:r>
                  <a:rPr lang="en-US" altLang="zh-TW" dirty="0"/>
                  <a:t>|</a:t>
                </a: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i="1">
                            <a:latin typeface="Cambria Math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TW" i="1">
                                <a:latin typeface="Cambria Math"/>
                              </a:rPr>
                            </m:ctrlPr>
                          </m:sSubPr>
                          <m:e>
                            <m:r>
                              <a:rPr lang="en-US" altLang="zh-TW" i="1">
                                <a:latin typeface="Cambria Math"/>
                              </a:rPr>
                              <m:t>𝑑𝑖𝑓</m:t>
                            </m:r>
                          </m:e>
                          <m:sub>
                            <m:r>
                              <a:rPr lang="en-US" altLang="zh-TW" i="1">
                                <a:latin typeface="Cambria Math"/>
                              </a:rPr>
                              <m:t>10−12</m:t>
                            </m:r>
                          </m:sub>
                        </m:sSub>
                        <m:r>
                          <a:rPr lang="en-US" altLang="zh-TW" i="1">
                            <a:latin typeface="Cambria Math"/>
                          </a:rPr>
                          <m:t>|</m:t>
                        </m:r>
                      </m:e>
                    </m:d>
                    <m:r>
                      <a:rPr lang="en-US" altLang="zh-TW" i="1">
                        <a:latin typeface="Cambria Math"/>
                      </a:rPr>
                      <m:t>=|(</m:t>
                    </m:r>
                    <m:r>
                      <a:rPr lang="en-US" altLang="zh-TW" i="1">
                        <a:latin typeface="Cambria Math"/>
                      </a:rPr>
                      <m:t>𝑥</m:t>
                    </m:r>
                    <m:sPre>
                      <m:sPrePr>
                        <m:ctrlPr>
                          <a:rPr lang="en-US" altLang="zh-TW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</m:e>
                    </m:sPre>
                    <m:r>
                      <a:rPr lang="en-US" altLang="zh-TW" i="1">
                        <a:latin typeface="Cambria Math"/>
                      </a:rPr>
                      <m:t>𝑥</m:t>
                    </m:r>
                    <m:sPre>
                      <m:sPrePr>
                        <m:ctrlPr>
                          <a:rPr lang="en-US" altLang="zh-TW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1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sup>
                      <m:e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zh-TW" i="1">
                        <a:latin typeface="Cambria Math"/>
                      </a:rPr>
                      <m:t>|+|(</m:t>
                    </m:r>
                    <m:r>
                      <a:rPr lang="en-US" altLang="zh-TW" i="1">
                        <a:latin typeface="Cambria Math"/>
                      </a:rPr>
                      <m:t>𝑥</m:t>
                    </m:r>
                    <m:sPre>
                      <m:sPrePr>
                        <m:ctrlPr>
                          <a:rPr lang="en-US" altLang="zh-TW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</m:e>
                    </m:sPre>
                    <m:r>
                      <a:rPr lang="en-US" altLang="zh-TW" i="1">
                        <a:latin typeface="Cambria Math"/>
                      </a:rPr>
                      <m:t>𝑥</m:t>
                    </m:r>
                    <m:sPre>
                      <m:sPrePr>
                        <m:ctrlPr>
                          <a:rPr lang="en-US" altLang="zh-TW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2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sup>
                      <m:e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sPre>
                    <m:r>
                      <a:rPr lang="en-US" altLang="zh-TW" i="1">
                        <a:latin typeface="Cambria Math"/>
                      </a:rPr>
                      <m:t>|+.…+|(</m:t>
                    </m:r>
                    <m:r>
                      <a:rPr lang="en-US" altLang="zh-TW" i="1">
                        <a:latin typeface="Cambria Math"/>
                      </a:rPr>
                      <m:t>𝑥</m:t>
                    </m:r>
                    <m:sPre>
                      <m:sPrePr>
                        <m:ctrlPr>
                          <a:rPr lang="en-US" altLang="zh-TW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𝑚</m:t>
                        </m:r>
                      </m:sup>
                      <m:e>
                        <m:r>
                          <a:rPr lang="en-US" altLang="zh-TW" i="1">
                            <a:latin typeface="Cambria Math"/>
                          </a:rPr>
                          <m:t>−</m:t>
                        </m:r>
                      </m:e>
                    </m:sPre>
                    <m:r>
                      <a:rPr lang="en-US" altLang="zh-TW" i="1">
                        <a:latin typeface="Cambria Math"/>
                      </a:rPr>
                      <m:t>𝑥</m:t>
                    </m:r>
                    <m:sPre>
                      <m:sPrePr>
                        <m:ctrlPr>
                          <a:rPr lang="en-US" altLang="zh-TW" i="1">
                            <a:latin typeface="Cambria Math"/>
                          </a:rPr>
                        </m:ctrlPr>
                      </m:sPrePr>
                      <m:sub>
                        <m:r>
                          <a:rPr lang="en-US" altLang="zh-TW" i="1">
                            <a:latin typeface="Cambria Math"/>
                          </a:rPr>
                          <m:t>𝑛</m:t>
                        </m:r>
                      </m:sub>
                      <m:sup>
                        <m:r>
                          <a:rPr lang="en-US" altLang="zh-TW" i="1">
                            <a:latin typeface="Cambria Math"/>
                          </a:rPr>
                          <m:t>𝑓</m:t>
                        </m:r>
                      </m:sup>
                      <m:e>
                        <m:r>
                          <a:rPr lang="en-US" altLang="zh-TW" i="1">
                            <a:latin typeface="Cambria Math"/>
                          </a:rPr>
                          <m:t>)</m:t>
                        </m:r>
                      </m:e>
                    </m:sPre>
                  </m:oMath>
                </a14:m>
                <a:r>
                  <a:rPr lang="en-US" altLang="zh-TW" dirty="0"/>
                  <a:t>|</a:t>
                </a:r>
                <a:endParaRPr lang="en-US" altLang="zh-TW" dirty="0"/>
              </a:p>
              <a:p>
                <a:pPr marL="66294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SupPr>
                        <m:e>
                          <m:r>
                            <a:rPr lang="en-US" altLang="zh-TW" i="1">
                              <a:latin typeface="Cambria Math"/>
                            </a:rPr>
                            <m:t>𝑤h𝑒𝑟𝑒</m:t>
                          </m:r>
                          <m:r>
                            <a:rPr lang="en-US" altLang="zh-TW" i="1">
                              <a:latin typeface="Cambria Math"/>
                            </a:rPr>
                            <m:t> </m:t>
                          </m:r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  <m:sup>
                          <m:r>
                            <a:rPr lang="en-US" altLang="zh-TW" i="1">
                              <a:latin typeface="Cambria Math"/>
                            </a:rPr>
                            <m:t>𝑚</m:t>
                          </m:r>
                        </m:sup>
                      </m:sSubSup>
                      <m:r>
                        <a:rPr lang="en-US" altLang="zh-TW" i="1">
                          <a:latin typeface="Cambria Math"/>
                        </a:rPr>
                        <m:t>  </m:t>
                      </m:r>
                      <m:r>
                        <a:rPr lang="en-US" altLang="zh-TW" i="1">
                          <a:latin typeface="Cambria Math"/>
                        </a:rPr>
                        <m:t>𝑖𝑠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𝑡h𝑒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𝑝𝑟𝑜𝑏𝑎𝑏𝑖𝑙𝑖𝑡𝑦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𝑜𝑓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𝑎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𝑚𝑎𝑙𝑒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𝑢𝑠𝑒𝑟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𝑎𝑔𝑒𝑑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i="1" dirty="0">
                  <a:latin typeface="Cambria Math"/>
                </a:endParaRPr>
              </a:p>
              <a:p>
                <a:pPr marL="662940" lvl="2" indent="0">
                  <a:buNone/>
                </a:pP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altLang="zh-TW" i="1">
                          <a:latin typeface="Cambria Math"/>
                        </a:rPr>
                        <m:t>10−12 </m:t>
                      </m:r>
                      <m:r>
                        <a:rPr lang="en-US" altLang="zh-TW" i="1">
                          <a:latin typeface="Cambria Math"/>
                        </a:rPr>
                        <m:t>𝑠𝑒𝑎𝑟𝑐h𝑖𝑛𝑔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𝑓𝑜𝑟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r>
                        <a:rPr lang="en-US" altLang="zh-TW" i="1">
                          <a:latin typeface="Cambria Math"/>
                        </a:rPr>
                        <m:t>𝑡𝑜𝑝𝑖𝑐</m:t>
                      </m:r>
                      <m:r>
                        <a:rPr lang="en-US" altLang="zh-TW" i="1">
                          <a:latin typeface="Cambria Math"/>
                        </a:rPr>
                        <m:t> </m:t>
                      </m:r>
                      <m:sSub>
                        <m:sSubPr>
                          <m:ctrlPr>
                            <a:rPr lang="en-US" altLang="zh-TW" i="1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altLang="zh-TW" i="1">
                              <a:latin typeface="Cambria Math"/>
                            </a:rPr>
                            <m:t>𝑥</m:t>
                          </m:r>
                        </m:e>
                        <m:sub>
                          <m:r>
                            <a:rPr lang="en-US" altLang="zh-TW" i="1">
                              <a:latin typeface="Cambria Math"/>
                            </a:rPr>
                            <m:t>𝑖</m:t>
                          </m:r>
                        </m:sub>
                      </m:sSub>
                      <m:r>
                        <a:rPr lang="en-US" altLang="zh-TW" i="1">
                          <a:latin typeface="Cambria Math"/>
                        </a:rPr>
                        <m:t> </m:t>
                      </m:r>
                    </m:oMath>
                  </m:oMathPara>
                </a14:m>
                <a:endParaRPr lang="en-US" altLang="zh-TW" i="1" dirty="0" smtClean="0">
                  <a:latin typeface="Cambria Math"/>
                </a:endParaRPr>
              </a:p>
              <a:p>
                <a:pPr marL="297180" lvl="1" indent="0">
                  <a:buNone/>
                </a:pPr>
                <a:endParaRPr lang="en-US" altLang="zh-TW" i="1" dirty="0">
                  <a:latin typeface="Cambria Math"/>
                </a:endParaRPr>
              </a:p>
              <a:p>
                <a:pPr/>
                <a:r>
                  <a:rPr lang="en-US" altLang="zh-TW" i="1" dirty="0" smtClean="0"/>
                  <a:t>x</a:t>
                </a:r>
                <a:r>
                  <a:rPr lang="en-US" altLang="zh-TW" i="1" baseline="-25000" dirty="0" smtClean="0"/>
                  <a:t>1</a:t>
                </a:r>
                <a:r>
                  <a:rPr lang="en-US" altLang="zh-TW" dirty="0" smtClean="0"/>
                  <a:t> : Games , </a:t>
                </a:r>
                <a:r>
                  <a:rPr lang="en-US" altLang="zh-TW" i="1" dirty="0" smtClean="0"/>
                  <a:t>x</a:t>
                </a:r>
                <a:r>
                  <a:rPr lang="en-US" altLang="zh-TW" i="1" baseline="-25000" dirty="0" smtClean="0"/>
                  <a:t>2</a:t>
                </a:r>
                <a:r>
                  <a:rPr lang="en-US" altLang="zh-TW" dirty="0" smtClean="0"/>
                  <a:t> : computer &amp; internet , </a:t>
                </a:r>
                <a:r>
                  <a:rPr lang="en-US" altLang="zh-TW" i="1" dirty="0" smtClean="0"/>
                  <a:t>x</a:t>
                </a:r>
                <a:r>
                  <a:rPr lang="en-US" altLang="zh-TW" i="1" baseline="-25000" dirty="0" smtClean="0"/>
                  <a:t>3</a:t>
                </a:r>
                <a:r>
                  <a:rPr lang="en-US" altLang="zh-TW" dirty="0" smtClean="0"/>
                  <a:t> : movies</a:t>
                </a:r>
                <a:br>
                  <a:rPr lang="en-US" altLang="zh-TW" dirty="0" smtClean="0"/>
                </a:br>
                <a14:m>
                  <m:oMath xmlns:m="http://schemas.openxmlformats.org/officeDocument/2006/math">
                    <m:d>
                      <m:dPr>
                        <m:begChr m:val="|"/>
                        <m:endChr m:val="|"/>
                        <m:ctrlPr>
                          <a:rPr lang="en-US" altLang="zh-TW" b="0" i="0" smtClean="0">
                            <a:latin typeface="Cambria Math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altLang="zh-TW" b="0" i="0" smtClean="0">
                                <a:latin typeface="Cambria Math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altLang="zh-TW" i="1" smtClean="0">
                                    <a:latin typeface="Cambria Math"/>
                                  </a:rPr>
                                </m:ctrlPr>
                              </m:sSubPr>
                              <m:e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𝑑𝑖𝑓</m:t>
                                </m:r>
                              </m:e>
                              <m:sub>
                                <m:r>
                                  <a:rPr lang="en-US" altLang="zh-TW" b="0" i="1" smtClean="0">
                                    <a:latin typeface="Cambria Math"/>
                                  </a:rPr>
                                  <m:t>10−12</m:t>
                                </m:r>
                              </m:sub>
                            </m:sSub>
                          </m:e>
                        </m:d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0.5−0.2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0.6−0.4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+</m:t>
                    </m:r>
                    <m:d>
                      <m:dPr>
                        <m:begChr m:val="|"/>
                        <m:endChr m:val="|"/>
                        <m:ctrlPr>
                          <a:rPr lang="en-US" altLang="zh-TW" b="0" i="1" smtClean="0">
                            <a:latin typeface="Cambria Math"/>
                          </a:rPr>
                        </m:ctrlPr>
                      </m:dPr>
                      <m:e>
                        <m:r>
                          <a:rPr lang="en-US" altLang="zh-TW" b="0" i="1" smtClean="0">
                            <a:latin typeface="Cambria Math"/>
                          </a:rPr>
                          <m:t>0.2−0.5</m:t>
                        </m:r>
                      </m:e>
                    </m:d>
                    <m:r>
                      <a:rPr lang="en-US" altLang="zh-TW" b="0" i="1" smtClean="0">
                        <a:latin typeface="Cambria Math"/>
                      </a:rPr>
                      <m:t>=0.8</m:t>
                    </m:r>
                  </m:oMath>
                </a14:m>
                <a:endParaRPr lang="en-US" altLang="zh-TW" dirty="0"/>
              </a:p>
              <a:p>
                <a:endParaRPr lang="en-US" altLang="zh-TW" dirty="0"/>
              </a:p>
            </p:txBody>
          </p:sp>
        </mc:Choice>
        <mc:Fallback>
          <p:sp>
            <p:nvSpPr>
              <p:cNvPr id="3" name="內容版面配置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1">
                <a:blip r:embed="rId2"/>
                <a:stretch>
                  <a:fillRect t="-635"/>
                </a:stretch>
              </a:blipFill>
            </p:spPr>
            <p:txBody>
              <a:bodyPr/>
              <a:lstStyle/>
              <a:p>
                <a:r>
                  <a:rPr lang="zh-TW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4782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Gender differences (</a:t>
            </a:r>
            <a:r>
              <a:rPr lang="en-US" altLang="zh-TW" dirty="0" smtClean="0"/>
              <a:t>II)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27</a:t>
            </a:fld>
            <a:endParaRPr lang="zh-TW" altLang="en-US"/>
          </a:p>
        </p:txBody>
      </p:sp>
      <p:graphicFrame>
        <p:nvGraphicFramePr>
          <p:cNvPr id="5" name="Chart 2"/>
          <p:cNvGraphicFramePr/>
          <p:nvPr>
            <p:extLst>
              <p:ext uri="{D42A27DB-BD31-4B8C-83A1-F6EECF244321}">
                <p14:modId xmlns:p14="http://schemas.microsoft.com/office/powerpoint/2010/main" val="1362293953"/>
              </p:ext>
            </p:extLst>
          </p:nvPr>
        </p:nvGraphicFramePr>
        <p:xfrm>
          <a:off x="179512" y="1412776"/>
          <a:ext cx="8153400" cy="500380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6" name="橢圓 5"/>
          <p:cNvSpPr/>
          <p:nvPr/>
        </p:nvSpPr>
        <p:spPr>
          <a:xfrm>
            <a:off x="1619672" y="3789040"/>
            <a:ext cx="864096" cy="864096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橢圓 6"/>
          <p:cNvSpPr/>
          <p:nvPr/>
        </p:nvSpPr>
        <p:spPr>
          <a:xfrm>
            <a:off x="4716016" y="1556792"/>
            <a:ext cx="1728192" cy="1656184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77205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Do children express stronger sentiments in their queries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00200"/>
            <a:ext cx="7620000" cy="5069160"/>
          </a:xfrm>
        </p:spPr>
        <p:txBody>
          <a:bodyPr>
            <a:normAutofit/>
          </a:bodyPr>
          <a:lstStyle/>
          <a:p>
            <a:r>
              <a:rPr lang="en-US" altLang="zh-TW" dirty="0" smtClean="0"/>
              <a:t>Positive &amp; negative </a:t>
            </a:r>
            <a:r>
              <a:rPr lang="en-US" altLang="zh-TW" dirty="0"/>
              <a:t>score </a:t>
            </a:r>
            <a:r>
              <a:rPr lang="en-US" altLang="zh-TW" dirty="0" smtClean="0"/>
              <a:t>(+1~+5)/(-1~-5)</a:t>
            </a:r>
          </a:p>
          <a:p>
            <a:pPr lvl="1"/>
            <a:r>
              <a:rPr lang="en-US" altLang="zh-TW" dirty="0" smtClean="0"/>
              <a:t>“love” : (+3/-1), “stink” : (+1/-3)</a:t>
            </a:r>
          </a:p>
          <a:p>
            <a:pPr lvl="1"/>
            <a:r>
              <a:rPr lang="en-US" altLang="zh-TW" dirty="0" smtClean="0"/>
              <a:t>“really love” : (+4/-1)</a:t>
            </a:r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lvl="1"/>
            <a:endParaRPr lang="en-US" altLang="zh-TW" dirty="0" smtClean="0"/>
          </a:p>
          <a:p>
            <a:pPr lvl="1"/>
            <a:endParaRPr lang="en-US" altLang="zh-TW" dirty="0" smtClean="0"/>
          </a:p>
          <a:p>
            <a:pPr lvl="1"/>
            <a:endParaRPr lang="en-US" altLang="zh-TW" dirty="0"/>
          </a:p>
          <a:p>
            <a:pPr marL="114300" indent="0">
              <a:buNone/>
            </a:pPr>
            <a:endParaRPr lang="en-US" altLang="zh-TW" dirty="0" smtClean="0"/>
          </a:p>
          <a:p>
            <a:r>
              <a:rPr lang="en-US" altLang="zh-TW" dirty="0"/>
              <a:t>T</a:t>
            </a:r>
            <a:r>
              <a:rPr lang="en-US" altLang="zh-TW" dirty="0" smtClean="0"/>
              <a:t>hey </a:t>
            </a:r>
            <a:r>
              <a:rPr lang="en-US" altLang="zh-TW" dirty="0"/>
              <a:t>issue </a:t>
            </a:r>
            <a:r>
              <a:rPr lang="en-US" altLang="zh-TW" dirty="0" smtClean="0"/>
              <a:t>different length </a:t>
            </a:r>
            <a:r>
              <a:rPr lang="en-US" altLang="zh-TW" dirty="0"/>
              <a:t>queries (see Table 1)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28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924944"/>
            <a:ext cx="5904656" cy="30031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直線單箭頭接點 5"/>
          <p:cNvCxnSpPr/>
          <p:nvPr/>
        </p:nvCxnSpPr>
        <p:spPr>
          <a:xfrm>
            <a:off x="3995936" y="3573016"/>
            <a:ext cx="0" cy="2160240"/>
          </a:xfrm>
          <a:prstGeom prst="straightConnector1">
            <a:avLst/>
          </a:prstGeom>
          <a:ln w="38100">
            <a:solidFill>
              <a:srgbClr val="0070C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98948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Introduction</a:t>
            </a:r>
            <a:endParaRPr lang="en-US" altLang="zh-TW" dirty="0" smtClean="0"/>
          </a:p>
          <a:p>
            <a:r>
              <a:rPr lang="en-US" altLang="zh-TW" sz="2800" dirty="0" smtClean="0"/>
              <a:t>Data Set and Methodology</a:t>
            </a:r>
          </a:p>
          <a:p>
            <a:r>
              <a:rPr lang="en-US" altLang="zh-TW" sz="2800" dirty="0" smtClean="0"/>
              <a:t>Search Difficulty</a:t>
            </a:r>
          </a:p>
          <a:p>
            <a:r>
              <a:rPr lang="en-US" altLang="zh-TW" sz="2800" dirty="0" smtClean="0"/>
              <a:t>Tracing Children Development Stages</a:t>
            </a:r>
          </a:p>
          <a:p>
            <a:r>
              <a:rPr lang="en-US" altLang="zh-TW" sz="2800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29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69564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3</a:t>
            </a:fld>
            <a:endParaRPr lang="zh-TW" altLang="en-US"/>
          </a:p>
        </p:txBody>
      </p:sp>
      <p:graphicFrame>
        <p:nvGraphicFramePr>
          <p:cNvPr id="8" name="內容版面配置區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5700809"/>
              </p:ext>
            </p:extLst>
          </p:nvPr>
        </p:nvGraphicFramePr>
        <p:xfrm>
          <a:off x="971600" y="1772816"/>
          <a:ext cx="6552728" cy="44644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文字方塊 2"/>
          <p:cNvSpPr txBox="1"/>
          <p:nvPr/>
        </p:nvSpPr>
        <p:spPr>
          <a:xfrm>
            <a:off x="2331503" y="299695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63%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4211960" y="255561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76%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6012160" y="2370946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83%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095133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Conclusion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Clear behavioral differences between children and adults</a:t>
            </a:r>
          </a:p>
          <a:p>
            <a:pPr lvl="1"/>
            <a:r>
              <a:rPr lang="en-US" altLang="zh-TW" dirty="0"/>
              <a:t>Although not clean between teenagers and </a:t>
            </a:r>
            <a:r>
              <a:rPr lang="en-US" altLang="zh-TW" dirty="0" smtClean="0"/>
              <a:t>children</a:t>
            </a:r>
          </a:p>
          <a:p>
            <a:endParaRPr lang="en-US" altLang="zh-TW" dirty="0"/>
          </a:p>
          <a:p>
            <a:r>
              <a:rPr lang="en-US" altLang="zh-TW" dirty="0"/>
              <a:t>Sudden jump to adulthood from 19 to 25 years old</a:t>
            </a:r>
          </a:p>
          <a:p>
            <a:endParaRPr lang="en-US" altLang="zh-TW" dirty="0" smtClean="0"/>
          </a:p>
          <a:p>
            <a:r>
              <a:rPr lang="en-US" altLang="zh-TW" dirty="0"/>
              <a:t>Stronger position click biased for children, including ads</a:t>
            </a:r>
          </a:p>
          <a:p>
            <a:endParaRPr lang="en-US" altLang="zh-TW" dirty="0" smtClean="0"/>
          </a:p>
          <a:p>
            <a:r>
              <a:rPr lang="en-US" altLang="zh-TW" dirty="0" smtClean="0"/>
              <a:t>Their hope </a:t>
            </a:r>
            <a:r>
              <a:rPr lang="en-US" altLang="zh-TW" dirty="0"/>
              <a:t>is that a deeper understanding of </a:t>
            </a:r>
            <a:r>
              <a:rPr lang="en-US" altLang="zh-TW" dirty="0" smtClean="0"/>
              <a:t>children’s search </a:t>
            </a:r>
            <a:r>
              <a:rPr lang="en-US" altLang="zh-TW" dirty="0"/>
              <a:t>behavior and their struggles will lead to a </a:t>
            </a:r>
            <a:r>
              <a:rPr lang="en-US" altLang="zh-TW" dirty="0" smtClean="0"/>
              <a:t>reduction of </a:t>
            </a:r>
            <a:r>
              <a:rPr lang="en-US" altLang="zh-TW" dirty="0"/>
              <a:t>the prevalent “one size fits all” search interface.</a:t>
            </a:r>
          </a:p>
          <a:p>
            <a:endParaRPr lang="en-US" altLang="zh-TW" dirty="0"/>
          </a:p>
          <a:p>
            <a:endParaRPr lang="en-US" altLang="zh-TW" dirty="0" smtClean="0"/>
          </a:p>
          <a:p>
            <a:pPr marL="114300" indent="0">
              <a:buNone/>
            </a:pPr>
            <a:endParaRPr lang="en-US" altLang="zh-TW" dirty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30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58167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4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1628800"/>
            <a:ext cx="3888432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矩形 6"/>
          <p:cNvSpPr/>
          <p:nvPr/>
        </p:nvSpPr>
        <p:spPr>
          <a:xfrm>
            <a:off x="1835696" y="5517232"/>
            <a:ext cx="4962384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altLang="zh-TW" sz="4800" b="1" cap="all" spc="0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What is love?</a:t>
            </a:r>
            <a:endParaRPr lang="zh-TW" altLang="en-US" sz="4800" b="1" cap="all" spc="0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670773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Introduction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5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6" y="1268760"/>
            <a:ext cx="8305800" cy="24482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圓角矩形 6"/>
          <p:cNvSpPr/>
          <p:nvPr/>
        </p:nvSpPr>
        <p:spPr>
          <a:xfrm>
            <a:off x="1719063" y="1916832"/>
            <a:ext cx="2736304" cy="432048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2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496" y="3861048"/>
            <a:ext cx="8108912" cy="29249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69419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6</a:t>
            </a:fld>
            <a:endParaRPr lang="zh-TW" alt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4" y="74042"/>
            <a:ext cx="8305800" cy="23042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圓角矩形 5"/>
          <p:cNvSpPr/>
          <p:nvPr/>
        </p:nvSpPr>
        <p:spPr>
          <a:xfrm>
            <a:off x="1766121" y="1442194"/>
            <a:ext cx="4392488" cy="576064"/>
          </a:xfrm>
          <a:prstGeom prst="round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734" y="2450306"/>
            <a:ext cx="8305800" cy="30243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6" name="直線接點 15"/>
          <p:cNvCxnSpPr/>
          <p:nvPr/>
        </p:nvCxnSpPr>
        <p:spPr>
          <a:xfrm>
            <a:off x="3854353" y="3818458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接點 17"/>
          <p:cNvCxnSpPr/>
          <p:nvPr/>
        </p:nvCxnSpPr>
        <p:spPr>
          <a:xfrm>
            <a:off x="5654553" y="3942867"/>
            <a:ext cx="79208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接點 18"/>
          <p:cNvCxnSpPr/>
          <p:nvPr/>
        </p:nvCxnSpPr>
        <p:spPr>
          <a:xfrm>
            <a:off x="5806953" y="4178498"/>
            <a:ext cx="927720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直線接點 20"/>
          <p:cNvCxnSpPr/>
          <p:nvPr/>
        </p:nvCxnSpPr>
        <p:spPr>
          <a:xfrm>
            <a:off x="3278289" y="4662272"/>
            <a:ext cx="9721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直線接點 23"/>
          <p:cNvCxnSpPr/>
          <p:nvPr/>
        </p:nvCxnSpPr>
        <p:spPr>
          <a:xfrm>
            <a:off x="5168499" y="4662272"/>
            <a:ext cx="972108" cy="0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矩形圖說文字 24"/>
          <p:cNvSpPr/>
          <p:nvPr/>
        </p:nvSpPr>
        <p:spPr>
          <a:xfrm>
            <a:off x="3062265" y="3022179"/>
            <a:ext cx="1584176" cy="504056"/>
          </a:xfrm>
          <a:prstGeom prst="wedgeRectCallout">
            <a:avLst>
              <a:gd name="adj1" fmla="val 18850"/>
              <a:gd name="adj2" fmla="val 85824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p</a:t>
            </a:r>
            <a:r>
              <a:rPr lang="en-US" altLang="zh-TW" dirty="0" smtClean="0">
                <a:solidFill>
                  <a:srgbClr val="7030A0"/>
                </a:solidFill>
              </a:rPr>
              <a:t>hilosophical context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6" name="矩形圖說文字 25"/>
          <p:cNvSpPr/>
          <p:nvPr/>
        </p:nvSpPr>
        <p:spPr>
          <a:xfrm>
            <a:off x="5014865" y="3008657"/>
            <a:ext cx="1255948" cy="504056"/>
          </a:xfrm>
          <a:prstGeom prst="wedgeRectCallout">
            <a:avLst>
              <a:gd name="adj1" fmla="val 20556"/>
              <a:gd name="adj2" fmla="val 111742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 smtClean="0">
                <a:solidFill>
                  <a:srgbClr val="7030A0"/>
                </a:solidFill>
              </a:rPr>
              <a:t>Canonical gospels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7" name="矩形圖說文字 26"/>
          <p:cNvSpPr/>
          <p:nvPr/>
        </p:nvSpPr>
        <p:spPr>
          <a:xfrm>
            <a:off x="6439948" y="3030495"/>
            <a:ext cx="1528461" cy="504056"/>
          </a:xfrm>
          <a:prstGeom prst="wedgeRectCallout">
            <a:avLst>
              <a:gd name="adj1" fmla="val -37909"/>
              <a:gd name="adj2" fmla="val 152466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i</a:t>
            </a:r>
            <a:r>
              <a:rPr lang="en-US" altLang="zh-TW" dirty="0" smtClean="0">
                <a:solidFill>
                  <a:srgbClr val="7030A0"/>
                </a:solidFill>
              </a:rPr>
              <a:t>nterpersonal attraction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8" name="矩形圖說文字 27"/>
          <p:cNvSpPr/>
          <p:nvPr/>
        </p:nvSpPr>
        <p:spPr>
          <a:xfrm>
            <a:off x="3170277" y="4970586"/>
            <a:ext cx="1584176" cy="504056"/>
          </a:xfrm>
          <a:prstGeom prst="wedgeRectCallout">
            <a:avLst>
              <a:gd name="adj1" fmla="val -18256"/>
              <a:gd name="adj2" fmla="val -10298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i</a:t>
            </a:r>
            <a:r>
              <a:rPr lang="en-US" altLang="zh-TW" dirty="0" smtClean="0">
                <a:solidFill>
                  <a:srgbClr val="7030A0"/>
                </a:solidFill>
              </a:rPr>
              <a:t>nterpersonal relationships</a:t>
            </a:r>
            <a:endParaRPr lang="zh-TW" altLang="en-US" dirty="0">
              <a:solidFill>
                <a:srgbClr val="7030A0"/>
              </a:solidFill>
            </a:endParaRPr>
          </a:p>
        </p:txBody>
      </p:sp>
      <p:sp>
        <p:nvSpPr>
          <p:cNvPr id="29" name="矩形圖說文字 28"/>
          <p:cNvSpPr/>
          <p:nvPr/>
        </p:nvSpPr>
        <p:spPr>
          <a:xfrm>
            <a:off x="5014865" y="4970586"/>
            <a:ext cx="1584176" cy="504056"/>
          </a:xfrm>
          <a:prstGeom prst="wedgeRectCallout">
            <a:avLst>
              <a:gd name="adj1" fmla="val -18256"/>
              <a:gd name="adj2" fmla="val -102989"/>
            </a:avLst>
          </a:prstGeom>
          <a:noFill/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dirty="0">
                <a:solidFill>
                  <a:srgbClr val="7030A0"/>
                </a:solidFill>
              </a:rPr>
              <a:t>p</a:t>
            </a:r>
            <a:r>
              <a:rPr lang="en-US" altLang="zh-TW" dirty="0" smtClean="0">
                <a:solidFill>
                  <a:srgbClr val="7030A0"/>
                </a:solidFill>
              </a:rPr>
              <a:t>sychological importance</a:t>
            </a:r>
            <a:endParaRPr lang="zh-TW" altLang="en-US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3441" y="5619768"/>
            <a:ext cx="11430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515363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25" grpId="0" animBg="1"/>
      <p:bldP spid="26" grpId="0" animBg="1"/>
      <p:bldP spid="27" grpId="0" animBg="1"/>
      <p:bldP spid="28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Introduction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altLang="zh-TW" sz="2800" dirty="0" smtClean="0"/>
              <a:t>Goal</a:t>
            </a:r>
          </a:p>
          <a:p>
            <a:pPr lvl="1"/>
            <a:r>
              <a:rPr lang="en-US" altLang="zh-TW" sz="2600" dirty="0"/>
              <a:t>Identify and quantify search struggle of young </a:t>
            </a:r>
            <a:r>
              <a:rPr lang="en-US" altLang="zh-TW" sz="2600" dirty="0" smtClean="0"/>
              <a:t>users.</a:t>
            </a:r>
          </a:p>
          <a:p>
            <a:pPr lvl="1"/>
            <a:endParaRPr lang="en-US" altLang="zh-TW" sz="2600" dirty="0"/>
          </a:p>
          <a:p>
            <a:pPr lvl="1"/>
            <a:r>
              <a:rPr lang="en-US" altLang="zh-TW" sz="2600" dirty="0"/>
              <a:t>Retrace stages of child development through their web </a:t>
            </a:r>
            <a:r>
              <a:rPr lang="en-US" altLang="zh-TW" sz="2600" dirty="0" smtClean="0"/>
              <a:t>searches.</a:t>
            </a:r>
            <a:endParaRPr lang="en-US" altLang="zh-TW" sz="2600" dirty="0"/>
          </a:p>
          <a:p>
            <a:pPr lvl="1"/>
            <a:endParaRPr lang="zh-TW" altLang="en-US" sz="2600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7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092241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Outline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sz="2800" dirty="0" smtClean="0"/>
              <a:t>Introduction</a:t>
            </a:r>
            <a:endParaRPr lang="en-US" altLang="zh-TW" dirty="0" smtClean="0"/>
          </a:p>
          <a:p>
            <a:r>
              <a:rPr lang="en-US" altLang="zh-TW" sz="2800" dirty="0" smtClean="0"/>
              <a:t>Data Set and Methodology</a:t>
            </a:r>
          </a:p>
          <a:p>
            <a:r>
              <a:rPr lang="en-US" altLang="zh-TW" sz="2800" dirty="0" smtClean="0"/>
              <a:t>Search Difficulty</a:t>
            </a:r>
          </a:p>
          <a:p>
            <a:r>
              <a:rPr lang="en-US" altLang="zh-TW" sz="2800" dirty="0" smtClean="0"/>
              <a:t>Tracing Children Development Stages</a:t>
            </a:r>
          </a:p>
          <a:p>
            <a:r>
              <a:rPr lang="en-US" altLang="zh-TW" sz="2800" dirty="0" smtClean="0"/>
              <a:t>Conclusion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8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34092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 smtClean="0"/>
              <a:t>Data </a:t>
            </a:r>
            <a:r>
              <a:rPr lang="en-US" altLang="zh-TW" dirty="0" smtClean="0"/>
              <a:t>Set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The </a:t>
            </a:r>
            <a:r>
              <a:rPr lang="en-US" altLang="zh-TW" dirty="0"/>
              <a:t>Yahoo! search logs from May to </a:t>
            </a:r>
            <a:r>
              <a:rPr lang="en-US" altLang="zh-TW" dirty="0" smtClean="0"/>
              <a:t>August </a:t>
            </a:r>
            <a:r>
              <a:rPr lang="en-US" altLang="zh-TW" dirty="0"/>
              <a:t>of </a:t>
            </a:r>
            <a:r>
              <a:rPr lang="en-US" altLang="zh-TW" dirty="0" smtClean="0"/>
              <a:t>2010</a:t>
            </a:r>
          </a:p>
          <a:p>
            <a:endParaRPr lang="en-US" altLang="zh-TW" dirty="0"/>
          </a:p>
          <a:p>
            <a:r>
              <a:rPr lang="en-US" altLang="zh-TW" dirty="0" smtClean="0"/>
              <a:t>To filter out search log data</a:t>
            </a:r>
          </a:p>
          <a:p>
            <a:pPr lvl="1"/>
            <a:r>
              <a:rPr lang="en-US" altLang="zh-TW" dirty="0"/>
              <a:t>Log entries of </a:t>
            </a:r>
            <a:r>
              <a:rPr lang="en-US" altLang="zh-TW" dirty="0" smtClean="0"/>
              <a:t>users</a:t>
            </a:r>
          </a:p>
          <a:p>
            <a:pPr lvl="2"/>
            <a:r>
              <a:rPr lang="en-US" altLang="zh-TW" dirty="0" smtClean="0"/>
              <a:t>Without </a:t>
            </a:r>
            <a:r>
              <a:rPr lang="en-US" altLang="zh-TW" dirty="0"/>
              <a:t>a valid Yahoo! </a:t>
            </a:r>
            <a:r>
              <a:rPr lang="en-US" altLang="zh-TW" dirty="0" smtClean="0"/>
              <a:t>Account</a:t>
            </a:r>
          </a:p>
          <a:p>
            <a:pPr lvl="2"/>
            <a:r>
              <a:rPr lang="en-US" altLang="zh-TW" dirty="0" smtClean="0"/>
              <a:t>With </a:t>
            </a:r>
            <a:r>
              <a:rPr lang="en-US" altLang="zh-TW" dirty="0"/>
              <a:t>unspecified birth year, </a:t>
            </a:r>
            <a:r>
              <a:rPr lang="en-US" altLang="zh-TW" dirty="0" smtClean="0"/>
              <a:t>gender and </a:t>
            </a:r>
            <a:r>
              <a:rPr lang="en-US" altLang="zh-TW" dirty="0"/>
              <a:t>zip code in the </a:t>
            </a:r>
            <a:r>
              <a:rPr lang="en-US" altLang="zh-TW" dirty="0" smtClean="0"/>
              <a:t>profiles</a:t>
            </a:r>
          </a:p>
          <a:p>
            <a:pPr lvl="1"/>
            <a:r>
              <a:rPr lang="en-US" altLang="zh-TW" dirty="0" smtClean="0"/>
              <a:t>Queries</a:t>
            </a:r>
          </a:p>
          <a:p>
            <a:pPr lvl="2"/>
            <a:r>
              <a:rPr lang="en-US" altLang="zh-TW" dirty="0" smtClean="0"/>
              <a:t>Contain </a:t>
            </a:r>
            <a:r>
              <a:rPr lang="en-US" altLang="zh-TW" dirty="0"/>
              <a:t>personally identifiable </a:t>
            </a:r>
            <a:r>
              <a:rPr lang="en-US" altLang="zh-TW" dirty="0" smtClean="0"/>
              <a:t>information</a:t>
            </a:r>
          </a:p>
          <a:p>
            <a:pPr lvl="2"/>
            <a:r>
              <a:rPr lang="en-US" altLang="zh-TW" dirty="0"/>
              <a:t>Be issued by only a single </a:t>
            </a:r>
            <a:r>
              <a:rPr lang="en-US" altLang="zh-TW" dirty="0" smtClean="0"/>
              <a:t>user</a:t>
            </a:r>
          </a:p>
          <a:p>
            <a:pPr lvl="2"/>
            <a:r>
              <a:rPr lang="it-IT" altLang="zh-TW" dirty="0"/>
              <a:t>Non alpha-numerical single </a:t>
            </a:r>
            <a:r>
              <a:rPr lang="it-IT" altLang="zh-TW" dirty="0" smtClean="0"/>
              <a:t>token</a:t>
            </a:r>
            <a:endParaRPr lang="it-IT" altLang="zh-TW" dirty="0"/>
          </a:p>
          <a:p>
            <a:pPr lvl="2"/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A97154-61FE-4C94-99E3-B15DE2237F56}" type="slidenum">
              <a:rPr lang="zh-TW" altLang="en-US" smtClean="0"/>
              <a:t>9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290977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相鄰">
  <a:themeElements>
    <a:clrScheme name="精裝版">
      <a:dk1>
        <a:sysClr val="windowText" lastClr="000000"/>
      </a:dk1>
      <a:lt1>
        <a:sysClr val="window" lastClr="FFFFFF"/>
      </a:lt1>
      <a:dk2>
        <a:srgbClr val="895D1D"/>
      </a:dk2>
      <a:lt2>
        <a:srgbClr val="ECE9C6"/>
      </a:lt2>
      <a:accent1>
        <a:srgbClr val="873624"/>
      </a:accent1>
      <a:accent2>
        <a:srgbClr val="D6862D"/>
      </a:accent2>
      <a:accent3>
        <a:srgbClr val="D0BE40"/>
      </a:accent3>
      <a:accent4>
        <a:srgbClr val="877F6C"/>
      </a:accent4>
      <a:accent5>
        <a:srgbClr val="972109"/>
      </a:accent5>
      <a:accent6>
        <a:srgbClr val="AEB795"/>
      </a:accent6>
      <a:hlink>
        <a:srgbClr val="CC9900"/>
      </a:hlink>
      <a:folHlink>
        <a:srgbClr val="B2B2B2"/>
      </a:folHlink>
    </a:clrScheme>
    <a:fontScheme name="Office 古典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相鄰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1082</TotalTime>
  <Words>892</Words>
  <Application>Microsoft Office PowerPoint</Application>
  <PresentationFormat>如螢幕大小 (4:3)</PresentationFormat>
  <Paragraphs>215</Paragraphs>
  <Slides>30</Slides>
  <Notes>4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30</vt:i4>
      </vt:variant>
    </vt:vector>
  </HeadingPairs>
  <TitlesOfParts>
    <vt:vector size="31" baseType="lpstr">
      <vt:lpstr>相鄰</vt:lpstr>
      <vt:lpstr>What and How Children Search on the Web</vt:lpstr>
      <vt:lpstr>Outline</vt:lpstr>
      <vt:lpstr>Introduction</vt:lpstr>
      <vt:lpstr>Introduction</vt:lpstr>
      <vt:lpstr>Introduction</vt:lpstr>
      <vt:lpstr>PowerPoint 簡報</vt:lpstr>
      <vt:lpstr>Introduction</vt:lpstr>
      <vt:lpstr>Outline</vt:lpstr>
      <vt:lpstr>Data Set</vt:lpstr>
      <vt:lpstr>Data Set</vt:lpstr>
      <vt:lpstr>Data segmentation</vt:lpstr>
      <vt:lpstr>Methodology</vt:lpstr>
      <vt:lpstr>Methodology</vt:lpstr>
      <vt:lpstr>Outline</vt:lpstr>
      <vt:lpstr>Search Difficulty Online</vt:lpstr>
      <vt:lpstr>Pose longer queries</vt:lpstr>
      <vt:lpstr>Use natural language (I)</vt:lpstr>
      <vt:lpstr>Use natural language (II)</vt:lpstr>
      <vt:lpstr>Click position bias</vt:lpstr>
      <vt:lpstr>Have more “long” click</vt:lpstr>
      <vt:lpstr>Click on ads</vt:lpstr>
      <vt:lpstr>Rely on search suggestions</vt:lpstr>
      <vt:lpstr>Children exposed to adult content</vt:lpstr>
      <vt:lpstr>Outline</vt:lpstr>
      <vt:lpstr>What do children search for</vt:lpstr>
      <vt:lpstr>Gender differences (I)</vt:lpstr>
      <vt:lpstr>Gender differences (II)</vt:lpstr>
      <vt:lpstr>Do children express stronger sentiments in their queries</vt:lpstr>
      <vt:lpstr>Outline</vt:lpstr>
      <vt:lpstr>Conclusion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What and How Children Search on the Web</dc:title>
  <dc:creator>Benson Chiu</dc:creator>
  <cp:lastModifiedBy>Benson Chiu</cp:lastModifiedBy>
  <cp:revision>46</cp:revision>
  <cp:lastPrinted>2012-06-18T01:49:37Z</cp:lastPrinted>
  <dcterms:created xsi:type="dcterms:W3CDTF">2012-06-17T04:02:42Z</dcterms:created>
  <dcterms:modified xsi:type="dcterms:W3CDTF">2012-06-18T01:53:15Z</dcterms:modified>
</cp:coreProperties>
</file>